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sldIdLst>
    <p:sldId id="421" r:id="rId2"/>
    <p:sldId id="257" r:id="rId3"/>
    <p:sldId id="427" r:id="rId4"/>
    <p:sldId id="422" r:id="rId5"/>
    <p:sldId id="428" r:id="rId6"/>
    <p:sldId id="261" r:id="rId7"/>
    <p:sldId id="267" r:id="rId8"/>
    <p:sldId id="262" r:id="rId9"/>
    <p:sldId id="266" r:id="rId10"/>
    <p:sldId id="293" r:id="rId11"/>
    <p:sldId id="294" r:id="rId12"/>
    <p:sldId id="352" r:id="rId13"/>
    <p:sldId id="295" r:id="rId14"/>
    <p:sldId id="353" r:id="rId15"/>
    <p:sldId id="291" r:id="rId16"/>
    <p:sldId id="354" r:id="rId17"/>
    <p:sldId id="433" r:id="rId18"/>
    <p:sldId id="297" r:id="rId19"/>
    <p:sldId id="355" r:id="rId20"/>
    <p:sldId id="298" r:id="rId21"/>
    <p:sldId id="299" r:id="rId22"/>
    <p:sldId id="430" r:id="rId23"/>
    <p:sldId id="356" r:id="rId24"/>
    <p:sldId id="300" r:id="rId25"/>
    <p:sldId id="301" r:id="rId26"/>
    <p:sldId id="431" r:id="rId27"/>
    <p:sldId id="320" r:id="rId28"/>
    <p:sldId id="432" r:id="rId29"/>
    <p:sldId id="303" r:id="rId30"/>
    <p:sldId id="306" r:id="rId31"/>
    <p:sldId id="393" r:id="rId32"/>
    <p:sldId id="403" r:id="rId33"/>
    <p:sldId id="405" r:id="rId34"/>
    <p:sldId id="358" r:id="rId35"/>
    <p:sldId id="321" r:id="rId36"/>
    <p:sldId id="322" r:id="rId37"/>
    <p:sldId id="324" r:id="rId38"/>
    <p:sldId id="325" r:id="rId39"/>
    <p:sldId id="326" r:id="rId40"/>
    <p:sldId id="327" r:id="rId41"/>
    <p:sldId id="329" r:id="rId42"/>
    <p:sldId id="331" r:id="rId43"/>
    <p:sldId id="342" r:id="rId44"/>
    <p:sldId id="343" r:id="rId45"/>
    <p:sldId id="346" r:id="rId46"/>
    <p:sldId id="364" r:id="rId47"/>
    <p:sldId id="366" r:id="rId48"/>
    <p:sldId id="418" r:id="rId49"/>
    <p:sldId id="423" r:id="rId50"/>
    <p:sldId id="425" r:id="rId51"/>
    <p:sldId id="426" r:id="rId52"/>
    <p:sldId id="434" r:id="rId53"/>
    <p:sldId id="435" r:id="rId54"/>
    <p:sldId id="436" r:id="rId55"/>
    <p:sldId id="424"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5pPr>
    <a:lvl6pPr marL="2286000" algn="l" defTabSz="914400" rtl="0" eaLnBrk="1" latinLnBrk="0" hangingPunct="1">
      <a:defRPr kern="1200">
        <a:solidFill>
          <a:schemeClr val="tx1"/>
        </a:solidFill>
        <a:latin typeface="Tahoma" pitchFamily="34" charset="0"/>
        <a:ea typeface="MS PGothic" pitchFamily="34" charset="-128"/>
        <a:cs typeface="+mn-cs"/>
      </a:defRPr>
    </a:lvl6pPr>
    <a:lvl7pPr marL="2743200" algn="l" defTabSz="914400" rtl="0" eaLnBrk="1" latinLnBrk="0" hangingPunct="1">
      <a:defRPr kern="1200">
        <a:solidFill>
          <a:schemeClr val="tx1"/>
        </a:solidFill>
        <a:latin typeface="Tahoma" pitchFamily="34" charset="0"/>
        <a:ea typeface="MS PGothic" pitchFamily="34" charset="-128"/>
        <a:cs typeface="+mn-cs"/>
      </a:defRPr>
    </a:lvl7pPr>
    <a:lvl8pPr marL="3200400" algn="l" defTabSz="914400" rtl="0" eaLnBrk="1" latinLnBrk="0" hangingPunct="1">
      <a:defRPr kern="1200">
        <a:solidFill>
          <a:schemeClr val="tx1"/>
        </a:solidFill>
        <a:latin typeface="Tahoma" pitchFamily="34" charset="0"/>
        <a:ea typeface="MS PGothic" pitchFamily="34" charset="-128"/>
        <a:cs typeface="+mn-cs"/>
      </a:defRPr>
    </a:lvl8pPr>
    <a:lvl9pPr marL="3657600" algn="l" defTabSz="914400" rtl="0" eaLnBrk="1" latinLnBrk="0" hangingPunct="1">
      <a:defRPr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D43B863-09ED-444B-84E6-612B04953EF1}" type="datetimeFigureOut">
              <a:rPr lang="en-IN"/>
              <a:pPr>
                <a:defRPr/>
              </a:pPr>
              <a:t>18-10-2021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33BF49-882C-47B0-A07D-9538A70DCF6F}" type="slidenum">
              <a:rPr lang="en-IN" altLang="en-US"/>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Touch screen – select mode -  then variables like rate / pressure  / volume/ FiO2 all displayed </a:t>
            </a:r>
            <a:r>
              <a:rPr lang="is-IS" altLang="en-US" smtClean="0"/>
              <a:t>… go on selecting. </a:t>
            </a:r>
            <a:r>
              <a:rPr lang="en-US" altLang="en-US" smtClean="0"/>
              <a:t>T</a:t>
            </a:r>
            <a:r>
              <a:rPr lang="is-IS" altLang="en-US" smtClean="0"/>
              <a:t>these are preset. </a:t>
            </a: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2A7525D-5307-41FC-B04C-57B3FF7265E8}"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1331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a:t>Click to edit Master title style</a:t>
            </a:r>
          </a:p>
        </p:txBody>
      </p:sp>
      <p:sp>
        <p:nvSpPr>
          <p:cNvPr id="1331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9A1AAA23-B5FA-4C69-8173-5213C606CBC2}" type="slidenum">
              <a:rPr lang="ar-SA"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76000B-985B-45C1-A692-CD999D63C68F}" type="slidenum">
              <a:rPr lang="ar-SA"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328586-8230-4846-9486-5DB2B39D5132}" type="slidenum">
              <a:rPr lang="ar-SA"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515D85-302D-4BDA-8E12-970D4AA70194}" type="slidenum">
              <a:rPr lang="ar-SA"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557046-1B97-4D50-A09F-5F3D5F0925CF}" type="slidenum">
              <a:rPr lang="ar-SA"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82FAE1-EE66-4128-BA05-DFE97574BF4C}" type="slidenum">
              <a:rPr lang="ar-SA"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AE9712-0839-41AF-953C-703C7AE02FB0}" type="slidenum">
              <a:rPr lang="ar-SA"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BB9BA2A-0023-408D-A002-E002C51DB848}" type="slidenum">
              <a:rPr lang="ar-SA"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83D1618-A5C6-4753-A414-CDF7E12701EF}" type="slidenum">
              <a:rPr lang="ar-SA"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1E4697E-650A-4E41-A72D-DB34C27136C1}" type="slidenum">
              <a:rPr lang="ar-SA"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764E30-2315-4024-AEC4-5DBBA5F34CD2}" type="slidenum">
              <a:rPr lang="ar-SA"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67A33F-BCC6-4F7D-A702-B3D25EFBDDE0}" type="slidenum">
              <a:rPr lang="ar-SA"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rtl="0" eaLnBrk="1" hangingPunct="1">
              <a:defRPr sz="1400">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rtl="0" eaLnBrk="1" hangingPunct="1">
              <a:defRPr sz="1400">
                <a:effectLst>
                  <a:outerShdw blurRad="38100" dist="38100" dir="2700000" algn="tl">
                    <a:srgbClr val="000000"/>
                  </a:outerShdw>
                </a:effectLst>
                <a:latin typeface="Arial" charset="0"/>
                <a:ea typeface="+mn-ea"/>
                <a:cs typeface="Arial" charset="0"/>
              </a:defRPr>
            </a:lvl1pPr>
          </a:lstStyle>
          <a:p>
            <a:pPr>
              <a:defRPr/>
            </a:pP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42D4158A-9B9A-4E05-B12E-65BD36F5F239}" type="slidenum">
              <a:rPr lang="ar-SA"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Arial" charset="0"/>
        </a:defRPr>
      </a:lvl2pPr>
      <a:lvl3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Arial" charset="0"/>
        </a:defRPr>
      </a:lvl3pPr>
      <a:lvl4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Arial" charset="0"/>
        </a:defRPr>
      </a:lvl4pPr>
      <a:lvl5pPr algn="l"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Arial" charset="0"/>
        </a:defRPr>
      </a:lvl5pPr>
      <a:lvl6pPr marL="4572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r" rtl="1"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r" rtl="1"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r" rtl="1"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r" rtl="1"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ea typeface="Arial" charset="0"/>
          <a:cs typeface="+mn-cs"/>
        </a:defRPr>
      </a:lvl5pPr>
      <a:lvl6pPr marL="25146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aic.cuhk.edu.hk/web8/barotrauma.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514600"/>
          </a:xfrm>
        </p:spPr>
        <p:txBody>
          <a:bodyPr/>
          <a:lstStyle/>
          <a:p>
            <a:pPr algn="ctr">
              <a:defRPr/>
            </a:pPr>
            <a:r>
              <a:rPr lang="en-US" altLang="en-US" sz="5400" dirty="0"/>
              <a:t>MECHNICAL VENTILATION</a:t>
            </a:r>
          </a:p>
        </p:txBody>
      </p:sp>
      <p:sp>
        <p:nvSpPr>
          <p:cNvPr id="4" name="Content Placeholder 3"/>
          <p:cNvSpPr>
            <a:spLocks noGrp="1"/>
          </p:cNvSpPr>
          <p:nvPr>
            <p:ph idx="1"/>
          </p:nvPr>
        </p:nvSpPr>
        <p:spPr>
          <a:xfrm>
            <a:off x="457200" y="2819400"/>
            <a:ext cx="8229600" cy="3429000"/>
          </a:xfrm>
        </p:spPr>
        <p:txBody>
          <a:bodyPr anchor="ctr"/>
          <a:lstStyle/>
          <a:p>
            <a:pPr marL="0" indent="0" algn="ctr">
              <a:buFontTx/>
              <a:buNone/>
              <a:defRPr/>
            </a:pPr>
            <a:r>
              <a:rPr lang="en-US" altLang="en-US" dirty="0"/>
              <a:t>DR MANISH SHARMA</a:t>
            </a:r>
            <a:br>
              <a:rPr lang="en-US" altLang="en-US" dirty="0"/>
            </a:br>
            <a:r>
              <a:rPr lang="en-US" altLang="en-US" dirty="0"/>
              <a:t>Additional Superintendent </a:t>
            </a:r>
            <a:br>
              <a:rPr lang="en-US" altLang="en-US" dirty="0"/>
            </a:br>
            <a:r>
              <a:rPr lang="en-US" altLang="en-US" dirty="0"/>
              <a:t>JK Lon Hospital</a:t>
            </a:r>
          </a:p>
          <a:p>
            <a:pPr marL="0" indent="0" algn="ctr">
              <a:buFontTx/>
              <a:buNone/>
              <a:defRPr/>
            </a:pPr>
            <a:r>
              <a:rPr lang="en-US" altLang="en-US" dirty="0"/>
              <a:t>(PAEDIATRIC INTENSIVIST)</a:t>
            </a:r>
          </a:p>
          <a:p>
            <a:pPr marL="0" indent="0" algn="ctr">
              <a:buFontTx/>
              <a:buNone/>
              <a:defRPr/>
            </a:pPr>
            <a:r>
              <a:rPr lang="en-US" altLang="en-US" dirty="0"/>
              <a:t>In Charge Accident/Emergency, JK Lon Hospital, Jaipur </a:t>
            </a:r>
            <a:br>
              <a:rPr lang="en-US" altLang="en-US" dirty="0"/>
            </a:br>
            <a:r>
              <a:rPr lang="en-US" altLang="en-US" dirty="0"/>
              <a:t>SMS MEDICAL COLLEGE , JAIPUR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altLang="en-US" sz="4000" b="1">
                <a:solidFill>
                  <a:schemeClr val="hlink"/>
                </a:solidFill>
              </a:rPr>
              <a:t>Types of Positive-Pressure Ventilators</a:t>
            </a:r>
          </a:p>
        </p:txBody>
      </p:sp>
      <p:sp>
        <p:nvSpPr>
          <p:cNvPr id="47107" name="Rectangle 3"/>
          <p:cNvSpPr>
            <a:spLocks noGrp="1" noChangeArrowheads="1"/>
          </p:cNvSpPr>
          <p:nvPr>
            <p:ph type="body" idx="1"/>
          </p:nvPr>
        </p:nvSpPr>
        <p:spPr>
          <a:solidFill>
            <a:schemeClr val="bg1"/>
          </a:solidFill>
        </p:spPr>
        <p:txBody>
          <a:bodyPr/>
          <a:lstStyle/>
          <a:p>
            <a:pPr algn="l" rtl="0" eaLnBrk="1" hangingPunct="1">
              <a:buFontTx/>
              <a:buNone/>
              <a:defRPr/>
            </a:pPr>
            <a:endParaRPr lang="en-US" altLang="en-US" b="1">
              <a:solidFill>
                <a:schemeClr val="hlink"/>
              </a:solidFill>
            </a:endParaRPr>
          </a:p>
          <a:p>
            <a:pPr algn="l" rtl="0" eaLnBrk="1" hangingPunct="1">
              <a:buFontTx/>
              <a:buNone/>
              <a:defRPr/>
            </a:pPr>
            <a:r>
              <a:rPr lang="en-US" altLang="en-US" b="1">
                <a:solidFill>
                  <a:schemeClr val="hlink"/>
                </a:solidFill>
              </a:rPr>
              <a:t>1- </a:t>
            </a:r>
            <a:r>
              <a:rPr lang="en-US" altLang="en-US" b="1"/>
              <a:t>Volume Ventilators.</a:t>
            </a:r>
          </a:p>
          <a:p>
            <a:pPr algn="l" rtl="0" eaLnBrk="1" hangingPunct="1">
              <a:defRPr/>
            </a:pPr>
            <a:endParaRPr lang="en-US" altLang="en-US" b="1"/>
          </a:p>
          <a:p>
            <a:pPr algn="l" rtl="0" eaLnBrk="1" hangingPunct="1">
              <a:buFontTx/>
              <a:buNone/>
              <a:defRPr/>
            </a:pPr>
            <a:r>
              <a:rPr lang="en-US" altLang="en-US" b="1">
                <a:solidFill>
                  <a:schemeClr val="hlink"/>
                </a:solidFill>
              </a:rPr>
              <a:t>2-</a:t>
            </a:r>
            <a:r>
              <a:rPr lang="en-US" altLang="en-US" b="1"/>
              <a:t> Pressure Ventilators</a:t>
            </a:r>
          </a:p>
          <a:p>
            <a:pPr algn="l" rtl="0" eaLnBrk="1" hangingPunct="1">
              <a:buFontTx/>
              <a:buNone/>
              <a:defRPr/>
            </a:pPr>
            <a:endParaRPr lang="en-US" altLang="en-US" b="1"/>
          </a:p>
          <a:p>
            <a:pPr algn="l" rtl="0" eaLnBrk="1" hangingPunct="1">
              <a:buFontTx/>
              <a:buNone/>
              <a:defRPr/>
            </a:pPr>
            <a:r>
              <a:rPr lang="en-US" altLang="en-US" b="1">
                <a:solidFill>
                  <a:schemeClr val="hlink"/>
                </a:solidFill>
              </a:rPr>
              <a:t>3-</a:t>
            </a:r>
            <a:r>
              <a:rPr lang="en-US" altLang="en-US" b="1"/>
              <a:t> High-Frequency Ventilators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457200" y="1600200"/>
            <a:ext cx="8229600" cy="4953000"/>
          </a:xfrm>
          <a:solidFill>
            <a:schemeClr val="bg1"/>
          </a:solidFill>
        </p:spPr>
        <p:txBody>
          <a:bodyPr/>
          <a:lstStyle/>
          <a:p>
            <a:pPr algn="l" rtl="0" eaLnBrk="1" hangingPunct="1">
              <a:lnSpc>
                <a:spcPct val="80000"/>
              </a:lnSpc>
              <a:defRPr/>
            </a:pPr>
            <a:r>
              <a:rPr lang="en-US" altLang="en-US" sz="2800" b="1"/>
              <a:t>The volume ventilator is </a:t>
            </a:r>
            <a:r>
              <a:rPr lang="en-US" altLang="en-US" sz="2800" b="1">
                <a:solidFill>
                  <a:schemeClr val="hlink"/>
                </a:solidFill>
              </a:rPr>
              <a:t>commonly used</a:t>
            </a:r>
            <a:r>
              <a:rPr lang="en-US" altLang="en-US" sz="2800" b="1"/>
              <a:t> in critical care settings. </a:t>
            </a:r>
          </a:p>
          <a:p>
            <a:pPr algn="l" rtl="0" eaLnBrk="1" hangingPunct="1">
              <a:lnSpc>
                <a:spcPct val="80000"/>
              </a:lnSpc>
              <a:defRPr/>
            </a:pPr>
            <a:endParaRPr lang="en-US" altLang="en-US" sz="2800" b="1"/>
          </a:p>
          <a:p>
            <a:pPr algn="l" rtl="0" eaLnBrk="1" hangingPunct="1">
              <a:lnSpc>
                <a:spcPct val="80000"/>
              </a:lnSpc>
              <a:defRPr/>
            </a:pPr>
            <a:r>
              <a:rPr lang="en-US" altLang="en-US" sz="2800" b="1"/>
              <a:t>The basic principle of this ventilator is that </a:t>
            </a:r>
            <a:r>
              <a:rPr lang="en-US" altLang="en-US" sz="2800" b="1">
                <a:solidFill>
                  <a:schemeClr val="hlink"/>
                </a:solidFill>
              </a:rPr>
              <a:t>a designated volume of air is delivered with each breath.</a:t>
            </a:r>
          </a:p>
          <a:p>
            <a:pPr algn="l" rtl="0" eaLnBrk="1" hangingPunct="1">
              <a:lnSpc>
                <a:spcPct val="80000"/>
              </a:lnSpc>
              <a:defRPr/>
            </a:pPr>
            <a:endParaRPr lang="en-US" altLang="en-US" sz="2800" b="1">
              <a:solidFill>
                <a:schemeClr val="hlink"/>
              </a:solidFill>
            </a:endParaRPr>
          </a:p>
          <a:p>
            <a:pPr algn="l" rtl="0" eaLnBrk="1" hangingPunct="1">
              <a:lnSpc>
                <a:spcPct val="80000"/>
              </a:lnSpc>
              <a:defRPr/>
            </a:pPr>
            <a:r>
              <a:rPr lang="en-US" altLang="en-US" sz="2800" b="1"/>
              <a:t>The amount of </a:t>
            </a:r>
            <a:r>
              <a:rPr lang="en-US" altLang="en-US" sz="2800" b="1">
                <a:solidFill>
                  <a:schemeClr val="hlink"/>
                </a:solidFill>
              </a:rPr>
              <a:t>pressure</a:t>
            </a:r>
            <a:r>
              <a:rPr lang="en-US" altLang="en-US" sz="2800" b="1"/>
              <a:t> required to deliver the set volume </a:t>
            </a:r>
            <a:r>
              <a:rPr lang="en-US" altLang="en-US" sz="2800" b="1">
                <a:solidFill>
                  <a:schemeClr val="hlink"/>
                </a:solidFill>
              </a:rPr>
              <a:t>depends on :-</a:t>
            </a:r>
          </a:p>
          <a:p>
            <a:pPr algn="l" rtl="0" eaLnBrk="1" hangingPunct="1">
              <a:lnSpc>
                <a:spcPct val="80000"/>
              </a:lnSpc>
              <a:buFontTx/>
              <a:buNone/>
              <a:defRPr/>
            </a:pPr>
            <a:r>
              <a:rPr lang="en-US" altLang="en-US" sz="2800" b="1">
                <a:solidFill>
                  <a:schemeClr val="hlink"/>
                </a:solidFill>
              </a:rPr>
              <a:t>                   </a:t>
            </a:r>
          </a:p>
          <a:p>
            <a:pPr algn="l" rtl="0" eaLnBrk="1" hangingPunct="1">
              <a:lnSpc>
                <a:spcPct val="80000"/>
              </a:lnSpc>
              <a:buFontTx/>
              <a:buNone/>
              <a:defRPr/>
            </a:pPr>
            <a:r>
              <a:rPr lang="en-US" altLang="en-US" sz="2400" b="1">
                <a:solidFill>
                  <a:schemeClr val="hlink"/>
                </a:solidFill>
              </a:rPr>
              <a:t>                       -  Patient</a:t>
            </a:r>
            <a:r>
              <a:rPr lang="ja-JP" altLang="en-US" sz="2400" b="1">
                <a:solidFill>
                  <a:schemeClr val="hlink"/>
                </a:solidFill>
                <a:latin typeface="Arial" panose="020B0604020202020204" pitchFamily="34" charset="0"/>
              </a:rPr>
              <a:t>’</a:t>
            </a:r>
            <a:r>
              <a:rPr lang="en-US" altLang="ja-JP" sz="2400" b="1">
                <a:solidFill>
                  <a:schemeClr val="hlink"/>
                </a:solidFill>
              </a:rPr>
              <a:t>s lung compliance </a:t>
            </a:r>
          </a:p>
          <a:p>
            <a:pPr algn="l" rtl="0" eaLnBrk="1" hangingPunct="1">
              <a:lnSpc>
                <a:spcPct val="80000"/>
              </a:lnSpc>
              <a:buFontTx/>
              <a:buNone/>
              <a:defRPr/>
            </a:pPr>
            <a:r>
              <a:rPr lang="en-US" altLang="en-US" sz="2400" b="1">
                <a:solidFill>
                  <a:schemeClr val="hlink"/>
                </a:solidFill>
              </a:rPr>
              <a:t>                       -  Patient</a:t>
            </a:r>
            <a:r>
              <a:rPr lang="en-US" altLang="en-US" sz="2400" b="1">
                <a:solidFill>
                  <a:schemeClr val="hlink"/>
                </a:solidFill>
                <a:latin typeface="Arial" panose="020B0604020202020204" pitchFamily="34" charset="0"/>
              </a:rPr>
              <a:t>–</a:t>
            </a:r>
            <a:r>
              <a:rPr lang="en-US" altLang="en-US" sz="2400" b="1">
                <a:solidFill>
                  <a:schemeClr val="hlink"/>
                </a:solidFill>
              </a:rPr>
              <a:t>ventilator resistance factors. </a:t>
            </a:r>
          </a:p>
        </p:txBody>
      </p:sp>
      <p:sp>
        <p:nvSpPr>
          <p:cNvPr id="48131" name="Rectangle 3"/>
          <p:cNvSpPr>
            <a:spLocks noGrp="1" noChangeArrowheads="1"/>
          </p:cNvSpPr>
          <p:nvPr>
            <p:ph type="title"/>
          </p:nvPr>
        </p:nvSpPr>
        <p:spPr/>
        <p:txBody>
          <a:bodyPr/>
          <a:lstStyle/>
          <a:p>
            <a:pPr algn="ctr" rtl="0" eaLnBrk="1" hangingPunct="1">
              <a:defRPr/>
            </a:pPr>
            <a:r>
              <a:rPr lang="en-US" b="1">
                <a:solidFill>
                  <a:schemeClr val="tx1"/>
                </a:solidFill>
                <a:ea typeface="+mj-ea"/>
              </a:rPr>
              <a:t>1-</a:t>
            </a:r>
            <a:r>
              <a:rPr lang="en-US" b="1">
                <a:solidFill>
                  <a:schemeClr val="hlink"/>
                </a:solidFill>
                <a:ea typeface="+mj-ea"/>
              </a:rPr>
              <a:t> Volume Ventilators</a:t>
            </a:r>
            <a:endParaRPr lang="en-US">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457200" y="914400"/>
            <a:ext cx="8229600" cy="5105400"/>
          </a:xfrm>
          <a:solidFill>
            <a:schemeClr val="bg1"/>
          </a:solidFill>
        </p:spPr>
        <p:txBody>
          <a:bodyPr/>
          <a:lstStyle/>
          <a:p>
            <a:pPr algn="l" rtl="0" eaLnBrk="1" hangingPunct="1">
              <a:defRPr/>
            </a:pPr>
            <a:r>
              <a:rPr lang="en-US" b="1">
                <a:ea typeface="+mn-ea"/>
              </a:rPr>
              <a:t>Therefore, </a:t>
            </a:r>
            <a:r>
              <a:rPr lang="en-US" b="1">
                <a:solidFill>
                  <a:schemeClr val="hlink"/>
                </a:solidFill>
                <a:ea typeface="+mn-ea"/>
              </a:rPr>
              <a:t>peak inspiratory pressure </a:t>
            </a:r>
            <a:r>
              <a:rPr lang="en-US" b="1">
                <a:ea typeface="+mn-ea"/>
              </a:rPr>
              <a:t>(PIP )</a:t>
            </a:r>
            <a:r>
              <a:rPr lang="en-US" b="1">
                <a:solidFill>
                  <a:schemeClr val="hlink"/>
                </a:solidFill>
                <a:ea typeface="+mn-ea"/>
              </a:rPr>
              <a:t> must be monitored</a:t>
            </a:r>
            <a:r>
              <a:rPr lang="en-US" b="1">
                <a:ea typeface="+mn-ea"/>
              </a:rPr>
              <a:t> in volume modes because it varies from breath to breath. </a:t>
            </a:r>
          </a:p>
          <a:p>
            <a:pPr algn="l" rtl="0" eaLnBrk="1" hangingPunct="1">
              <a:defRPr/>
            </a:pPr>
            <a:endParaRPr lang="en-US" b="1">
              <a:ea typeface="+mn-ea"/>
            </a:endParaRPr>
          </a:p>
          <a:p>
            <a:pPr algn="l" rtl="0" eaLnBrk="1" hangingPunct="1">
              <a:defRPr/>
            </a:pPr>
            <a:r>
              <a:rPr lang="en-US" b="1">
                <a:ea typeface="+mn-ea"/>
              </a:rPr>
              <a:t>With this mode of ventilation, a respiratory rate, inspiratory time, and tidal volume are selected for the mechanical breaths.</a:t>
            </a:r>
          </a:p>
          <a:p>
            <a:pPr eaLnBrk="1" hangingPunct="1">
              <a:defRPr/>
            </a:pPr>
            <a:endParaRPr lang="en-US">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457200" y="1676400"/>
            <a:ext cx="8229600" cy="4800600"/>
          </a:xfrm>
          <a:solidFill>
            <a:schemeClr val="bg1"/>
          </a:solidFill>
        </p:spPr>
        <p:txBody>
          <a:bodyPr/>
          <a:lstStyle/>
          <a:p>
            <a:pPr algn="l" rtl="0" eaLnBrk="1" hangingPunct="1">
              <a:lnSpc>
                <a:spcPct val="90000"/>
              </a:lnSpc>
              <a:defRPr/>
            </a:pPr>
            <a:r>
              <a:rPr lang="en-US" altLang="en-US" sz="2800" b="1"/>
              <a:t>The use of pressure ventilators </a:t>
            </a:r>
            <a:r>
              <a:rPr lang="en-US" altLang="en-US" sz="2800" b="1">
                <a:solidFill>
                  <a:schemeClr val="hlink"/>
                </a:solidFill>
              </a:rPr>
              <a:t>is increasing </a:t>
            </a:r>
            <a:r>
              <a:rPr lang="en-US" altLang="en-US" sz="2800" b="1"/>
              <a:t>in critical care units. </a:t>
            </a:r>
          </a:p>
          <a:p>
            <a:pPr algn="l" rtl="0" eaLnBrk="1" hangingPunct="1">
              <a:lnSpc>
                <a:spcPct val="90000"/>
              </a:lnSpc>
              <a:defRPr/>
            </a:pPr>
            <a:endParaRPr lang="en-US" altLang="en-US" sz="2800" b="1"/>
          </a:p>
          <a:p>
            <a:pPr algn="l" rtl="0" eaLnBrk="1" hangingPunct="1">
              <a:lnSpc>
                <a:spcPct val="90000"/>
              </a:lnSpc>
              <a:defRPr/>
            </a:pPr>
            <a:r>
              <a:rPr lang="en-US" altLang="en-US" sz="2800" b="1"/>
              <a:t>A typical pressure mode </a:t>
            </a:r>
            <a:r>
              <a:rPr lang="en-US" altLang="en-US" sz="2800" b="1">
                <a:solidFill>
                  <a:schemeClr val="hlink"/>
                </a:solidFill>
              </a:rPr>
              <a:t>delivers a selected gas pressure to the patient early in inspiration, and sustains the pressure throughout the inspiratory phase. </a:t>
            </a:r>
          </a:p>
          <a:p>
            <a:pPr algn="l" rtl="0" eaLnBrk="1" hangingPunct="1">
              <a:lnSpc>
                <a:spcPct val="90000"/>
              </a:lnSpc>
              <a:defRPr/>
            </a:pPr>
            <a:endParaRPr lang="en-US" altLang="en-US" sz="2800" b="1">
              <a:solidFill>
                <a:schemeClr val="hlink"/>
              </a:solidFill>
            </a:endParaRPr>
          </a:p>
          <a:p>
            <a:pPr algn="l" rtl="0" eaLnBrk="1" hangingPunct="1">
              <a:lnSpc>
                <a:spcPct val="90000"/>
              </a:lnSpc>
              <a:defRPr/>
            </a:pPr>
            <a:r>
              <a:rPr lang="en-US" altLang="en-US" sz="2800" b="1"/>
              <a:t>By meeting the patient</a:t>
            </a:r>
            <a:r>
              <a:rPr lang="ja-JP" altLang="en-US" sz="2800" b="1">
                <a:latin typeface="Arial" panose="020B0604020202020204" pitchFamily="34" charset="0"/>
              </a:rPr>
              <a:t>’</a:t>
            </a:r>
            <a:r>
              <a:rPr lang="en-US" altLang="ja-JP" sz="2800" b="1"/>
              <a:t>s inspiratory flow demand throughout inspiration, </a:t>
            </a:r>
            <a:r>
              <a:rPr lang="en-US" altLang="ja-JP" sz="2800" b="1">
                <a:solidFill>
                  <a:schemeClr val="hlink"/>
                </a:solidFill>
              </a:rPr>
              <a:t>patient effort is reduced and comfort increased.</a:t>
            </a:r>
            <a:r>
              <a:rPr lang="en-US" altLang="ja-JP" sz="2800" b="1"/>
              <a:t> </a:t>
            </a:r>
            <a:endParaRPr lang="en-US" altLang="en-US" sz="2800" b="1"/>
          </a:p>
        </p:txBody>
      </p:sp>
      <p:sp>
        <p:nvSpPr>
          <p:cNvPr id="49155" name="Rectangle 3"/>
          <p:cNvSpPr>
            <a:spLocks noGrp="1" noChangeArrowheads="1"/>
          </p:cNvSpPr>
          <p:nvPr>
            <p:ph type="title"/>
          </p:nvPr>
        </p:nvSpPr>
        <p:spPr/>
        <p:txBody>
          <a:bodyPr/>
          <a:lstStyle/>
          <a:p>
            <a:pPr algn="ctr" rtl="0" eaLnBrk="1" hangingPunct="1">
              <a:defRPr/>
            </a:pPr>
            <a:r>
              <a:rPr lang="en-US" b="1">
                <a:solidFill>
                  <a:schemeClr val="tx1"/>
                </a:solidFill>
                <a:ea typeface="+mj-ea"/>
              </a:rPr>
              <a:t>2-</a:t>
            </a:r>
            <a:r>
              <a:rPr lang="en-US" b="1">
                <a:solidFill>
                  <a:schemeClr val="hlink"/>
                </a:solidFill>
                <a:ea typeface="+mj-ea"/>
              </a:rPr>
              <a:t> Pressure Ventilators</a:t>
            </a:r>
            <a:endParaRPr lang="en-US">
              <a:ea typeface="+mj-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457200" y="685800"/>
            <a:ext cx="8229600" cy="5791200"/>
          </a:xfrm>
          <a:solidFill>
            <a:schemeClr val="bg1"/>
          </a:solidFill>
        </p:spPr>
        <p:txBody>
          <a:bodyPr/>
          <a:lstStyle/>
          <a:p>
            <a:pPr algn="l" rtl="0" eaLnBrk="1" hangingPunct="1">
              <a:lnSpc>
                <a:spcPct val="80000"/>
              </a:lnSpc>
              <a:defRPr/>
            </a:pPr>
            <a:r>
              <a:rPr lang="en-US" sz="2800" b="1">
                <a:ea typeface="+mn-ea"/>
              </a:rPr>
              <a:t>Although </a:t>
            </a:r>
            <a:r>
              <a:rPr lang="en-US" sz="2800" b="1">
                <a:solidFill>
                  <a:schemeClr val="hlink"/>
                </a:solidFill>
                <a:ea typeface="+mn-ea"/>
              </a:rPr>
              <a:t>pressure is consistent</a:t>
            </a:r>
            <a:r>
              <a:rPr lang="en-US" sz="2800" b="1">
                <a:ea typeface="+mn-ea"/>
              </a:rPr>
              <a:t> with these modes, volume is not. </a:t>
            </a:r>
          </a:p>
          <a:p>
            <a:pPr algn="l" rtl="0" eaLnBrk="1" hangingPunct="1">
              <a:lnSpc>
                <a:spcPct val="80000"/>
              </a:lnSpc>
              <a:buFontTx/>
              <a:buNone/>
              <a:defRPr/>
            </a:pPr>
            <a:endParaRPr lang="en-US" sz="2800" b="1">
              <a:ea typeface="+mn-ea"/>
            </a:endParaRPr>
          </a:p>
          <a:p>
            <a:pPr algn="l" rtl="0" eaLnBrk="1" hangingPunct="1">
              <a:lnSpc>
                <a:spcPct val="80000"/>
              </a:lnSpc>
              <a:defRPr/>
            </a:pPr>
            <a:r>
              <a:rPr lang="en-US" sz="2800" b="1">
                <a:solidFill>
                  <a:schemeClr val="hlink"/>
                </a:solidFill>
                <a:ea typeface="+mn-ea"/>
              </a:rPr>
              <a:t>Volume will change with changes in resistance or compliance, </a:t>
            </a:r>
          </a:p>
          <a:p>
            <a:pPr algn="l" rtl="0" eaLnBrk="1" hangingPunct="1">
              <a:lnSpc>
                <a:spcPct val="80000"/>
              </a:lnSpc>
              <a:defRPr/>
            </a:pPr>
            <a:endParaRPr lang="en-US" sz="2800" b="1">
              <a:ea typeface="+mn-ea"/>
            </a:endParaRPr>
          </a:p>
          <a:p>
            <a:pPr algn="l" rtl="0" eaLnBrk="1" hangingPunct="1">
              <a:lnSpc>
                <a:spcPct val="80000"/>
              </a:lnSpc>
              <a:defRPr/>
            </a:pPr>
            <a:r>
              <a:rPr lang="en-US" sz="2800" b="1">
                <a:ea typeface="+mn-ea"/>
              </a:rPr>
              <a:t>Therefore, </a:t>
            </a:r>
            <a:r>
              <a:rPr lang="en-US" sz="2800" b="1">
                <a:solidFill>
                  <a:schemeClr val="hlink"/>
                </a:solidFill>
                <a:ea typeface="+mn-ea"/>
              </a:rPr>
              <a:t>exhaled tidal volume is the variable to monitor closely. </a:t>
            </a:r>
          </a:p>
          <a:p>
            <a:pPr algn="l" rtl="0" eaLnBrk="1" hangingPunct="1">
              <a:lnSpc>
                <a:spcPct val="80000"/>
              </a:lnSpc>
              <a:buFontTx/>
              <a:buNone/>
              <a:defRPr/>
            </a:pPr>
            <a:endParaRPr lang="en-US" sz="2800" b="1">
              <a:solidFill>
                <a:schemeClr val="hlink"/>
              </a:solidFill>
              <a:ea typeface="+mn-ea"/>
            </a:endParaRPr>
          </a:p>
          <a:p>
            <a:pPr algn="l" rtl="0" eaLnBrk="1" hangingPunct="1">
              <a:lnSpc>
                <a:spcPct val="80000"/>
              </a:lnSpc>
              <a:defRPr/>
            </a:pPr>
            <a:r>
              <a:rPr lang="en-US" sz="2800" b="1">
                <a:ea typeface="+mn-ea"/>
              </a:rPr>
              <a:t>With pressure modes, </a:t>
            </a:r>
            <a:r>
              <a:rPr lang="en-US" sz="2800" b="1">
                <a:solidFill>
                  <a:schemeClr val="hlink"/>
                </a:solidFill>
                <a:ea typeface="+mn-ea"/>
              </a:rPr>
              <a:t>the pressure level to be delivered is selected, and with some mode options</a:t>
            </a:r>
            <a:r>
              <a:rPr lang="en-US" sz="2800" b="1">
                <a:ea typeface="+mn-ea"/>
              </a:rPr>
              <a:t> (i.e., pressure controlled [PC], described later), </a:t>
            </a:r>
            <a:r>
              <a:rPr lang="en-US" sz="2800" b="1">
                <a:solidFill>
                  <a:schemeClr val="hlink"/>
                </a:solidFill>
                <a:ea typeface="+mn-ea"/>
              </a:rPr>
              <a:t>rate and inspiratory time are preset as well.</a:t>
            </a:r>
          </a:p>
          <a:p>
            <a:pPr eaLnBrk="1" hangingPunct="1">
              <a:lnSpc>
                <a:spcPct val="80000"/>
              </a:lnSpc>
              <a:defRPr/>
            </a:pPr>
            <a:endParaRPr lang="en-US" sz="2800">
              <a:solidFill>
                <a:schemeClr val="hlink"/>
              </a:solidFill>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defRPr/>
            </a:pPr>
            <a:r>
              <a:rPr lang="en-US" altLang="en-US" sz="4000" b="1">
                <a:solidFill>
                  <a:schemeClr val="tx1"/>
                </a:solidFill>
              </a:rPr>
              <a:t>3- </a:t>
            </a:r>
            <a:r>
              <a:rPr lang="en-US" altLang="en-US" sz="4000" b="1">
                <a:solidFill>
                  <a:schemeClr val="hlink"/>
                </a:solidFill>
              </a:rPr>
              <a:t>High-Frequency Ventilators</a:t>
            </a:r>
          </a:p>
        </p:txBody>
      </p:sp>
      <p:sp>
        <p:nvSpPr>
          <p:cNvPr id="45059" name="Rectangle 3"/>
          <p:cNvSpPr>
            <a:spLocks noGrp="1" noChangeArrowheads="1"/>
          </p:cNvSpPr>
          <p:nvPr>
            <p:ph type="body" idx="1"/>
          </p:nvPr>
        </p:nvSpPr>
        <p:spPr>
          <a:xfrm>
            <a:off x="457200" y="1752600"/>
            <a:ext cx="8229600" cy="4724400"/>
          </a:xfrm>
          <a:solidFill>
            <a:schemeClr val="bg1"/>
          </a:solidFill>
        </p:spPr>
        <p:txBody>
          <a:bodyPr/>
          <a:lstStyle/>
          <a:p>
            <a:pPr algn="l" rtl="0" eaLnBrk="1" hangingPunct="1">
              <a:lnSpc>
                <a:spcPct val="90000"/>
              </a:lnSpc>
              <a:defRPr/>
            </a:pPr>
            <a:r>
              <a:rPr lang="en-US" b="1">
                <a:ea typeface="+mn-ea"/>
              </a:rPr>
              <a:t>High-frequency ventilators </a:t>
            </a:r>
            <a:r>
              <a:rPr lang="en-US" b="1">
                <a:solidFill>
                  <a:schemeClr val="hlink"/>
                </a:solidFill>
                <a:ea typeface="+mn-ea"/>
              </a:rPr>
              <a:t>use small tidal volumes (1 to 3 mL/kg) at frequencies greater than 100 breaths/minute. </a:t>
            </a:r>
          </a:p>
          <a:p>
            <a:pPr algn="l" rtl="0" eaLnBrk="1" hangingPunct="1">
              <a:lnSpc>
                <a:spcPct val="90000"/>
              </a:lnSpc>
              <a:defRPr/>
            </a:pPr>
            <a:endParaRPr lang="en-US" b="1">
              <a:solidFill>
                <a:schemeClr val="hlink"/>
              </a:solidFill>
              <a:ea typeface="+mn-ea"/>
            </a:endParaRPr>
          </a:p>
          <a:p>
            <a:pPr algn="l" rtl="0" eaLnBrk="1" hangingPunct="1">
              <a:lnSpc>
                <a:spcPct val="90000"/>
              </a:lnSpc>
              <a:defRPr/>
            </a:pPr>
            <a:r>
              <a:rPr lang="en-US" b="1">
                <a:ea typeface="+mn-ea"/>
              </a:rPr>
              <a:t>The high-frequency ventilator accomplishes oxygenation by the diffusion of oxygen and carbon dioxide from high to low gradients of concentration.</a:t>
            </a:r>
          </a:p>
          <a:p>
            <a:pPr algn="l" rtl="0" eaLnBrk="1" hangingPunct="1">
              <a:lnSpc>
                <a:spcPct val="90000"/>
              </a:lnSpc>
              <a:defRPr/>
            </a:pPr>
            <a:endParaRPr lang="en-US" b="1">
              <a:ea typeface="+mn-ea"/>
            </a:endParaRPr>
          </a:p>
          <a:p>
            <a:pPr algn="l" rtl="0" eaLnBrk="1" hangingPunct="1">
              <a:lnSpc>
                <a:spcPct val="90000"/>
              </a:lnSpc>
              <a:defRPr/>
            </a:pPr>
            <a:endParaRPr lang="en-US" b="1">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457200" y="533400"/>
            <a:ext cx="8229600" cy="5943600"/>
          </a:xfrm>
          <a:solidFill>
            <a:schemeClr val="bg1"/>
          </a:solidFill>
        </p:spPr>
        <p:txBody>
          <a:bodyPr/>
          <a:lstStyle/>
          <a:p>
            <a:pPr algn="l" rtl="0" eaLnBrk="1" hangingPunct="1">
              <a:defRPr/>
            </a:pPr>
            <a:r>
              <a:rPr lang="en-US" b="1">
                <a:ea typeface="+mn-ea"/>
              </a:rPr>
              <a:t>This diffusion movement is increased if the kinetic energy of the gas molecules is increased.</a:t>
            </a:r>
          </a:p>
          <a:p>
            <a:pPr algn="l" rtl="0" eaLnBrk="1" hangingPunct="1">
              <a:defRPr/>
            </a:pPr>
            <a:endParaRPr lang="en-US" b="1">
              <a:ea typeface="+mn-ea"/>
            </a:endParaRPr>
          </a:p>
          <a:p>
            <a:pPr algn="l" rtl="0" eaLnBrk="1" hangingPunct="1">
              <a:defRPr/>
            </a:pPr>
            <a:r>
              <a:rPr lang="en-US" b="1">
                <a:ea typeface="+mn-ea"/>
              </a:rPr>
              <a:t>A high-frequency ventilator would be used </a:t>
            </a:r>
            <a:r>
              <a:rPr lang="en-US" b="1">
                <a:solidFill>
                  <a:schemeClr val="hlink"/>
                </a:solidFill>
                <a:ea typeface="+mn-ea"/>
              </a:rPr>
              <a:t>to achieve lower peak ventilator pressures, thereby lowering the risk of barotrauma</a:t>
            </a:r>
            <a:r>
              <a:rPr lang="en-US" b="1">
                <a:ea typeface="+mn-ea"/>
              </a:rPr>
              <a:t>.</a:t>
            </a:r>
          </a:p>
          <a:p>
            <a:pPr algn="l" rtl="0" eaLnBrk="1" hangingPunct="1">
              <a:buFontTx/>
              <a:buNone/>
              <a:defRPr/>
            </a:pPr>
            <a:endParaRPr lang="en-US" b="1">
              <a:ea typeface="+mn-ea"/>
            </a:endParaRPr>
          </a:p>
          <a:p>
            <a:pPr algn="l" rtl="0" eaLnBrk="1" hangingPunct="1">
              <a:buFontTx/>
              <a:buNone/>
              <a:defRPr/>
            </a:pPr>
            <a:endParaRPr lang="en-US" b="1">
              <a:solidFill>
                <a:schemeClr val="hlink"/>
              </a:solidFill>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p:cNvPicPr>
          <p:nvPr/>
        </p:nvPicPr>
        <p:blipFill>
          <a:blip r:embed="rId3"/>
          <a:srcRect/>
          <a:stretch>
            <a:fillRect/>
          </a:stretch>
        </p:blipFill>
        <p:spPr bwMode="auto">
          <a:xfrm>
            <a:off x="433388" y="1690688"/>
            <a:ext cx="2938462" cy="2938462"/>
          </a:xfrm>
          <a:prstGeom prst="rect">
            <a:avLst/>
          </a:prstGeom>
          <a:noFill/>
          <a:ln w="9525">
            <a:noFill/>
            <a:miter lim="800000"/>
            <a:headEnd/>
            <a:tailEnd/>
          </a:ln>
        </p:spPr>
      </p:pic>
      <p:pic>
        <p:nvPicPr>
          <p:cNvPr id="20483" name="Picture 8"/>
          <p:cNvPicPr>
            <a:picLocks noChangeAspect="1"/>
          </p:cNvPicPr>
          <p:nvPr/>
        </p:nvPicPr>
        <p:blipFill>
          <a:blip r:embed="rId4"/>
          <a:srcRect l="1926" r="7635" b="45953"/>
          <a:stretch>
            <a:fillRect/>
          </a:stretch>
        </p:blipFill>
        <p:spPr bwMode="auto">
          <a:xfrm>
            <a:off x="117475" y="1179513"/>
            <a:ext cx="5580063" cy="4799012"/>
          </a:xfrm>
          <a:prstGeom prst="rect">
            <a:avLst/>
          </a:prstGeom>
          <a:noFill/>
          <a:ln w="9525">
            <a:noFill/>
            <a:miter lim="800000"/>
            <a:headEnd/>
            <a:tailEnd/>
          </a:ln>
        </p:spPr>
      </p:pic>
      <p:sp>
        <p:nvSpPr>
          <p:cNvPr id="10" name="TextBox 9"/>
          <p:cNvSpPr txBox="1"/>
          <p:nvPr/>
        </p:nvSpPr>
        <p:spPr>
          <a:xfrm>
            <a:off x="6845300" y="2100263"/>
            <a:ext cx="1960563" cy="738187"/>
          </a:xfrm>
          <a:prstGeom prst="rect">
            <a:avLst/>
          </a:prstGeom>
          <a:solidFill>
            <a:schemeClr val="bg1">
              <a:lumMod val="75000"/>
            </a:schemeClr>
          </a:solidFill>
        </p:spPr>
        <p:txBody>
          <a:bodyPr>
            <a:spAutoFit/>
          </a:bodyPr>
          <a:lstStyle/>
          <a:p>
            <a:pPr>
              <a:defRPr/>
            </a:pPr>
            <a:r>
              <a:rPr lang="en-US" sz="2100" b="1" dirty="0"/>
              <a:t>Inspiratory hold</a:t>
            </a:r>
          </a:p>
        </p:txBody>
      </p:sp>
      <p:sp>
        <p:nvSpPr>
          <p:cNvPr id="11" name="TextBox 10"/>
          <p:cNvSpPr txBox="1"/>
          <p:nvPr/>
        </p:nvSpPr>
        <p:spPr>
          <a:xfrm>
            <a:off x="6845300" y="2686050"/>
            <a:ext cx="1960563" cy="738188"/>
          </a:xfrm>
          <a:prstGeom prst="rect">
            <a:avLst/>
          </a:prstGeom>
          <a:solidFill>
            <a:schemeClr val="bg1">
              <a:lumMod val="75000"/>
            </a:schemeClr>
          </a:solidFill>
        </p:spPr>
        <p:txBody>
          <a:bodyPr>
            <a:spAutoFit/>
          </a:bodyPr>
          <a:lstStyle/>
          <a:p>
            <a:pPr>
              <a:defRPr/>
            </a:pPr>
            <a:r>
              <a:rPr lang="en-US" sz="2100" b="1" dirty="0"/>
              <a:t>Expiratory hold</a:t>
            </a:r>
          </a:p>
        </p:txBody>
      </p:sp>
      <p:sp>
        <p:nvSpPr>
          <p:cNvPr id="12" name="TextBox 11"/>
          <p:cNvSpPr txBox="1"/>
          <p:nvPr/>
        </p:nvSpPr>
        <p:spPr>
          <a:xfrm>
            <a:off x="6845300" y="3303588"/>
            <a:ext cx="1960563" cy="415925"/>
          </a:xfrm>
          <a:prstGeom prst="rect">
            <a:avLst/>
          </a:prstGeom>
          <a:solidFill>
            <a:schemeClr val="accent1">
              <a:lumMod val="20000"/>
              <a:lumOff val="80000"/>
            </a:schemeClr>
          </a:solidFill>
        </p:spPr>
        <p:txBody>
          <a:bodyPr>
            <a:spAutoFit/>
          </a:bodyPr>
          <a:lstStyle/>
          <a:p>
            <a:pPr>
              <a:defRPr/>
            </a:pPr>
            <a:r>
              <a:rPr lang="en-US" sz="2100" b="1" dirty="0"/>
              <a:t>100% FiO2</a:t>
            </a:r>
          </a:p>
        </p:txBody>
      </p:sp>
      <p:sp>
        <p:nvSpPr>
          <p:cNvPr id="13" name="TextBox 12"/>
          <p:cNvSpPr txBox="1"/>
          <p:nvPr/>
        </p:nvSpPr>
        <p:spPr>
          <a:xfrm>
            <a:off x="6845300" y="3921125"/>
            <a:ext cx="1960563" cy="415925"/>
          </a:xfrm>
          <a:prstGeom prst="rect">
            <a:avLst/>
          </a:prstGeom>
          <a:solidFill>
            <a:schemeClr val="accent1">
              <a:lumMod val="60000"/>
              <a:lumOff val="40000"/>
            </a:schemeClr>
          </a:solidFill>
          <a:ln>
            <a:solidFill>
              <a:srgbClr val="0070C0"/>
            </a:solidFill>
          </a:ln>
        </p:spPr>
        <p:txBody>
          <a:bodyPr>
            <a:spAutoFit/>
          </a:bodyPr>
          <a:lstStyle/>
          <a:p>
            <a:pPr>
              <a:defRPr/>
            </a:pPr>
            <a:r>
              <a:rPr lang="en-US" sz="2100" b="1" dirty="0"/>
              <a:t>Accept Mode</a:t>
            </a:r>
          </a:p>
        </p:txBody>
      </p:sp>
      <p:sp>
        <p:nvSpPr>
          <p:cNvPr id="14" name="TextBox 13"/>
          <p:cNvSpPr txBox="1">
            <a:spLocks noChangeArrowheads="1"/>
          </p:cNvSpPr>
          <p:nvPr/>
        </p:nvSpPr>
        <p:spPr bwMode="auto">
          <a:xfrm>
            <a:off x="6845300" y="1512888"/>
            <a:ext cx="1960563" cy="415925"/>
          </a:xfrm>
          <a:prstGeom prst="rect">
            <a:avLst/>
          </a:prstGeom>
          <a:solidFill>
            <a:srgbClr val="FF6984"/>
          </a:solidFill>
          <a:ln w="9525">
            <a:noFill/>
            <a:miter lim="800000"/>
            <a:headEnd/>
            <a:tailEnd/>
          </a:ln>
        </p:spPr>
        <p:txBody>
          <a:bodyPr>
            <a:spAutoFit/>
          </a:bodyPr>
          <a:lstStyle/>
          <a:p>
            <a:r>
              <a:rPr lang="en-US" altLang="en-US" sz="2100" b="1"/>
              <a:t>Alarms reset</a:t>
            </a:r>
          </a:p>
        </p:txBody>
      </p:sp>
      <p:cxnSp>
        <p:nvCxnSpPr>
          <p:cNvPr id="16" name="Straight Arrow Connector 15"/>
          <p:cNvCxnSpPr/>
          <p:nvPr/>
        </p:nvCxnSpPr>
        <p:spPr>
          <a:xfrm flipH="1">
            <a:off x="5119688" y="1690688"/>
            <a:ext cx="1579562" cy="317500"/>
          </a:xfrm>
          <a:prstGeom prst="straightConnector1">
            <a:avLst/>
          </a:prstGeom>
          <a:ln w="57150">
            <a:solidFill>
              <a:srgbClr val="FF6E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119688" y="2295525"/>
            <a:ext cx="1579562" cy="19685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119688" y="2779713"/>
            <a:ext cx="1579562" cy="103187"/>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119688" y="3200400"/>
            <a:ext cx="1579562" cy="25400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1"/>
          </p:cNvCxnSpPr>
          <p:nvPr/>
        </p:nvCxnSpPr>
        <p:spPr>
          <a:xfrm flipH="1" flipV="1">
            <a:off x="4929188" y="3967163"/>
            <a:ext cx="1916112" cy="1508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5467350" y="4897438"/>
            <a:ext cx="1490663" cy="1384300"/>
          </a:xfrm>
          <a:prstGeom prst="rect">
            <a:avLst/>
          </a:prstGeom>
          <a:solidFill>
            <a:schemeClr val="tx1"/>
          </a:solidFill>
          <a:ln w="9525">
            <a:solidFill>
              <a:srgbClr val="0070C0"/>
            </a:solidFill>
            <a:miter lim="800000"/>
            <a:headEnd/>
            <a:tailEnd/>
          </a:ln>
        </p:spPr>
        <p:txBody>
          <a:bodyPr>
            <a:spAutoFit/>
          </a:bodyPr>
          <a:lstStyle/>
          <a:p>
            <a:r>
              <a:rPr lang="en-US" altLang="en-US" sz="2100" b="1">
                <a:solidFill>
                  <a:schemeClr val="bg1"/>
                </a:solidFill>
              </a:rPr>
              <a:t>Preset variables and alarms</a:t>
            </a:r>
          </a:p>
        </p:txBody>
      </p:sp>
      <p:cxnSp>
        <p:nvCxnSpPr>
          <p:cNvPr id="3" name="Straight Arrow Connector 2"/>
          <p:cNvCxnSpPr/>
          <p:nvPr/>
        </p:nvCxnSpPr>
        <p:spPr>
          <a:xfrm flipH="1" flipV="1">
            <a:off x="3054350" y="4313238"/>
            <a:ext cx="2257425" cy="7334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rot="21389191">
            <a:off x="922338" y="3695700"/>
            <a:ext cx="3851275" cy="61753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rot="15920208">
            <a:off x="127001" y="2447925"/>
            <a:ext cx="2328862" cy="6175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p:cNvSpPr txBox="1">
            <a:spLocks noChangeArrowheads="1"/>
          </p:cNvSpPr>
          <p:nvPr/>
        </p:nvSpPr>
        <p:spPr bwMode="auto">
          <a:xfrm>
            <a:off x="639763" y="1160463"/>
            <a:ext cx="1304925" cy="739775"/>
          </a:xfrm>
          <a:prstGeom prst="rect">
            <a:avLst/>
          </a:prstGeom>
          <a:solidFill>
            <a:srgbClr val="2C45A0"/>
          </a:solidFill>
          <a:ln w="9525">
            <a:solidFill>
              <a:srgbClr val="0070C0"/>
            </a:solidFill>
            <a:miter lim="800000"/>
            <a:headEnd/>
            <a:tailEnd/>
          </a:ln>
        </p:spPr>
        <p:txBody>
          <a:bodyPr>
            <a:spAutoFit/>
          </a:bodyPr>
          <a:lstStyle/>
          <a:p>
            <a:r>
              <a:rPr lang="en-US" altLang="en-US" sz="2100" b="1"/>
              <a:t>outcomes</a:t>
            </a:r>
          </a:p>
        </p:txBody>
      </p:sp>
      <p:sp>
        <p:nvSpPr>
          <p:cNvPr id="2" name="TextBox 1"/>
          <p:cNvSpPr txBox="1"/>
          <p:nvPr/>
        </p:nvSpPr>
        <p:spPr>
          <a:xfrm>
            <a:off x="2519363" y="1512888"/>
            <a:ext cx="852487" cy="369887"/>
          </a:xfrm>
          <a:prstGeom prst="rect">
            <a:avLst/>
          </a:prstGeom>
          <a:solidFill>
            <a:schemeClr val="bg1">
              <a:lumMod val="65000"/>
            </a:schemeClr>
          </a:solidFill>
        </p:spPr>
        <p:txBody>
          <a:bodyPr>
            <a:spAutoFit/>
          </a:bodyPr>
          <a:lstStyle/>
          <a:p>
            <a:pPr>
              <a:defRPr/>
            </a:pPr>
            <a:endParaRPr lang="en-US" dirty="0"/>
          </a:p>
        </p:txBody>
      </p:sp>
      <p:sp>
        <p:nvSpPr>
          <p:cNvPr id="20500" name="TextBox 4"/>
          <p:cNvSpPr txBox="1">
            <a:spLocks noChangeArrowheads="1"/>
          </p:cNvSpPr>
          <p:nvPr/>
        </p:nvSpPr>
        <p:spPr bwMode="auto">
          <a:xfrm>
            <a:off x="1454150" y="1666875"/>
            <a:ext cx="771525" cy="369888"/>
          </a:xfrm>
          <a:prstGeom prst="rect">
            <a:avLst/>
          </a:prstGeom>
          <a:solidFill>
            <a:schemeClr val="bg1"/>
          </a:solidFill>
          <a:ln w="9525">
            <a:noFill/>
            <a:miter lim="800000"/>
            <a:headEnd/>
            <a:tailEnd/>
          </a:ln>
        </p:spPr>
        <p:txBody>
          <a:bodyPr>
            <a:spAutoFit/>
          </a:bodyPr>
          <a:lstStyle/>
          <a:p>
            <a:r>
              <a:rPr lang="en-US" altLang="en-US"/>
              <a:t>Mode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4" grpId="0" animBg="1"/>
      <p:bldP spid="18"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defRPr/>
            </a:pPr>
            <a:r>
              <a:rPr lang="en-US" altLang="en-US" b="1">
                <a:solidFill>
                  <a:schemeClr val="hlink"/>
                </a:solidFill>
              </a:rPr>
              <a:t>Ventilator mode </a:t>
            </a:r>
          </a:p>
        </p:txBody>
      </p:sp>
      <p:sp>
        <p:nvSpPr>
          <p:cNvPr id="51203" name="Rectangle 3"/>
          <p:cNvSpPr>
            <a:spLocks noGrp="1" noChangeArrowheads="1"/>
          </p:cNvSpPr>
          <p:nvPr>
            <p:ph type="body" idx="1"/>
          </p:nvPr>
        </p:nvSpPr>
        <p:spPr>
          <a:xfrm>
            <a:off x="457200" y="1600200"/>
            <a:ext cx="8229600" cy="4953000"/>
          </a:xfrm>
          <a:solidFill>
            <a:schemeClr val="bg1"/>
          </a:solidFill>
        </p:spPr>
        <p:txBody>
          <a:bodyPr/>
          <a:lstStyle/>
          <a:p>
            <a:pPr algn="l" rtl="0" eaLnBrk="1" hangingPunct="1">
              <a:lnSpc>
                <a:spcPct val="90000"/>
              </a:lnSpc>
              <a:defRPr/>
            </a:pPr>
            <a:r>
              <a:rPr lang="en-US" altLang="en-US" b="1"/>
              <a:t>The way the machine ventilates the patient </a:t>
            </a:r>
          </a:p>
          <a:p>
            <a:pPr algn="l" rtl="0" eaLnBrk="1" hangingPunct="1">
              <a:lnSpc>
                <a:spcPct val="90000"/>
              </a:lnSpc>
              <a:defRPr/>
            </a:pPr>
            <a:endParaRPr lang="en-US" altLang="en-US" b="1"/>
          </a:p>
          <a:p>
            <a:pPr algn="l" rtl="0" eaLnBrk="1" hangingPunct="1">
              <a:lnSpc>
                <a:spcPct val="90000"/>
              </a:lnSpc>
              <a:defRPr/>
            </a:pPr>
            <a:r>
              <a:rPr lang="en-US" altLang="en-US" b="1"/>
              <a:t>How much the patient will participate in his own ventilatory pattern. </a:t>
            </a:r>
          </a:p>
          <a:p>
            <a:pPr algn="l" rtl="0" eaLnBrk="1" hangingPunct="1">
              <a:lnSpc>
                <a:spcPct val="90000"/>
              </a:lnSpc>
              <a:defRPr/>
            </a:pPr>
            <a:endParaRPr lang="en-US" altLang="en-US" b="1"/>
          </a:p>
          <a:p>
            <a:pPr algn="l" rtl="0" eaLnBrk="1" hangingPunct="1">
              <a:lnSpc>
                <a:spcPct val="90000"/>
              </a:lnSpc>
              <a:defRPr/>
            </a:pPr>
            <a:r>
              <a:rPr lang="en-US" altLang="en-US" b="1"/>
              <a:t>Each mode is different in determining how much work of breathing the patient has to do.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eaLnBrk="1" hangingPunct="1">
              <a:defRPr/>
            </a:pPr>
            <a:r>
              <a:rPr lang="en-US" altLang="en-US" sz="3600" b="1">
                <a:solidFill>
                  <a:schemeClr val="hlink"/>
                </a:solidFill>
              </a:rPr>
              <a:t>Modes of Mechanical Ventilation</a:t>
            </a:r>
          </a:p>
        </p:txBody>
      </p:sp>
      <p:sp>
        <p:nvSpPr>
          <p:cNvPr id="110595" name="Rectangle 3"/>
          <p:cNvSpPr>
            <a:spLocks noGrp="1" noChangeArrowheads="1"/>
          </p:cNvSpPr>
          <p:nvPr>
            <p:ph type="body" idx="1"/>
          </p:nvPr>
        </p:nvSpPr>
        <p:spPr>
          <a:xfrm>
            <a:off x="457200" y="1905000"/>
            <a:ext cx="8229600" cy="4572000"/>
          </a:xfrm>
          <a:solidFill>
            <a:schemeClr val="bg1"/>
          </a:solidFill>
        </p:spPr>
        <p:txBody>
          <a:bodyPr/>
          <a:lstStyle/>
          <a:p>
            <a:pPr algn="l" rtl="0" eaLnBrk="1" hangingPunct="1">
              <a:buFontTx/>
              <a:buNone/>
              <a:defRPr/>
            </a:pPr>
            <a:r>
              <a:rPr lang="en-US" altLang="en-US" b="1">
                <a:solidFill>
                  <a:schemeClr val="hlink"/>
                </a:solidFill>
              </a:rPr>
              <a:t>A- </a:t>
            </a:r>
            <a:r>
              <a:rPr lang="en-US" altLang="en-US" b="1"/>
              <a:t>Volume Modes</a:t>
            </a:r>
          </a:p>
          <a:p>
            <a:pPr algn="l" rtl="0" eaLnBrk="1" hangingPunct="1">
              <a:buFontTx/>
              <a:buNone/>
              <a:defRPr/>
            </a:pPr>
            <a:endParaRPr lang="en-US" altLang="en-US" b="1"/>
          </a:p>
          <a:p>
            <a:pPr algn="l" rtl="0" eaLnBrk="1" hangingPunct="1">
              <a:buFontTx/>
              <a:buNone/>
              <a:defRPr/>
            </a:pPr>
            <a:r>
              <a:rPr lang="en-US" altLang="en-US" b="1">
                <a:solidFill>
                  <a:schemeClr val="hlink"/>
                </a:solidFill>
              </a:rPr>
              <a:t>B- </a:t>
            </a:r>
            <a:r>
              <a:rPr lang="en-US" altLang="en-US" b="1"/>
              <a:t>Pressure Modes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533400"/>
            <a:ext cx="8229600" cy="5943600"/>
          </a:xfrm>
          <a:solidFill>
            <a:schemeClr val="bg1"/>
          </a:solidFill>
        </p:spPr>
        <p:txBody>
          <a:bodyPr/>
          <a:lstStyle/>
          <a:p>
            <a:pPr algn="l" rtl="0" eaLnBrk="1" hangingPunct="1">
              <a:lnSpc>
                <a:spcPct val="80000"/>
              </a:lnSpc>
              <a:defRPr/>
            </a:pPr>
            <a:endParaRPr lang="en-US" sz="2800" b="1">
              <a:ea typeface="+mn-ea"/>
            </a:endParaRPr>
          </a:p>
          <a:p>
            <a:pPr algn="l" rtl="0" eaLnBrk="1" hangingPunct="1">
              <a:lnSpc>
                <a:spcPct val="80000"/>
              </a:lnSpc>
              <a:defRPr/>
            </a:pPr>
            <a:r>
              <a:rPr lang="en-US" b="1">
                <a:ea typeface="+mn-ea"/>
              </a:rPr>
              <a:t>Mechanical Ventilation is ventilation of the lungs by artificial means usually by a ventilator.  </a:t>
            </a:r>
          </a:p>
          <a:p>
            <a:pPr algn="l" rtl="0" eaLnBrk="1" hangingPunct="1">
              <a:lnSpc>
                <a:spcPct val="80000"/>
              </a:lnSpc>
              <a:buFontTx/>
              <a:buNone/>
              <a:defRPr/>
            </a:pPr>
            <a:endParaRPr lang="en-US" b="1">
              <a:ea typeface="+mn-ea"/>
            </a:endParaRPr>
          </a:p>
          <a:p>
            <a:pPr algn="l" rtl="0" eaLnBrk="1" hangingPunct="1">
              <a:lnSpc>
                <a:spcPct val="80000"/>
              </a:lnSpc>
              <a:defRPr/>
            </a:pPr>
            <a:r>
              <a:rPr lang="en-US" b="1">
                <a:ea typeface="+mn-ea"/>
              </a:rPr>
              <a:t>A ventilator delivers gas to the lungs with either negative or positive pressure.</a:t>
            </a:r>
          </a:p>
          <a:p>
            <a:pPr algn="l" rtl="0" eaLnBrk="1" hangingPunct="1">
              <a:lnSpc>
                <a:spcPct val="80000"/>
              </a:lnSpc>
              <a:defRPr/>
            </a:pPr>
            <a:endParaRPr lang="en-US" b="1">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defRPr/>
            </a:pPr>
            <a:r>
              <a:rPr lang="en-US" altLang="en-US" b="1" u="sng">
                <a:solidFill>
                  <a:schemeClr val="hlink"/>
                </a:solidFill>
              </a:rPr>
              <a:t>A- Volume Modes</a:t>
            </a:r>
          </a:p>
        </p:txBody>
      </p:sp>
      <p:sp>
        <p:nvSpPr>
          <p:cNvPr id="52227" name="Rectangle 3"/>
          <p:cNvSpPr>
            <a:spLocks noGrp="1" noChangeArrowheads="1"/>
          </p:cNvSpPr>
          <p:nvPr>
            <p:ph type="body" idx="1"/>
          </p:nvPr>
        </p:nvSpPr>
        <p:spPr>
          <a:solidFill>
            <a:schemeClr val="bg1"/>
          </a:solidFill>
        </p:spPr>
        <p:txBody>
          <a:bodyPr/>
          <a:lstStyle/>
          <a:p>
            <a:pPr eaLnBrk="1" hangingPunct="1">
              <a:buFontTx/>
              <a:buNone/>
              <a:defRPr/>
            </a:pPr>
            <a:endParaRPr lang="en-US" altLang="en-US"/>
          </a:p>
          <a:p>
            <a:pPr algn="l" rtl="0" eaLnBrk="1" hangingPunct="1">
              <a:buFontTx/>
              <a:buNone/>
              <a:defRPr/>
            </a:pPr>
            <a:r>
              <a:rPr lang="en-US" altLang="en-US" b="1">
                <a:solidFill>
                  <a:schemeClr val="hlink"/>
                </a:solidFill>
              </a:rPr>
              <a:t>1- </a:t>
            </a:r>
            <a:r>
              <a:rPr lang="en-US" altLang="en-US" b="1"/>
              <a:t>Assist-control </a:t>
            </a:r>
            <a:r>
              <a:rPr lang="en-US" altLang="en-US" b="1">
                <a:solidFill>
                  <a:schemeClr val="hlink"/>
                </a:solidFill>
              </a:rPr>
              <a:t>(A/C)</a:t>
            </a:r>
          </a:p>
          <a:p>
            <a:pPr algn="l" rtl="0" eaLnBrk="1" hangingPunct="1">
              <a:buFontTx/>
              <a:buNone/>
              <a:defRPr/>
            </a:pPr>
            <a:endParaRPr lang="en-US" altLang="en-US" b="1">
              <a:solidFill>
                <a:schemeClr val="hlink"/>
              </a:solidFill>
            </a:endParaRPr>
          </a:p>
          <a:p>
            <a:pPr algn="l" rtl="0" eaLnBrk="1" hangingPunct="1">
              <a:buFontTx/>
              <a:buNone/>
              <a:defRPr/>
            </a:pPr>
            <a:r>
              <a:rPr lang="en-US" altLang="en-US" b="1">
                <a:solidFill>
                  <a:schemeClr val="hlink"/>
                </a:solidFill>
              </a:rPr>
              <a:t>2- </a:t>
            </a:r>
            <a:r>
              <a:rPr lang="en-US" altLang="en-US" b="1"/>
              <a:t>Synchronized intermittent </a:t>
            </a:r>
          </a:p>
          <a:p>
            <a:pPr algn="l" rtl="0" eaLnBrk="1" hangingPunct="1">
              <a:buFontTx/>
              <a:buNone/>
              <a:defRPr/>
            </a:pPr>
            <a:r>
              <a:rPr lang="en-US" altLang="en-US" b="1"/>
              <a:t>     mandatory ventilation </a:t>
            </a:r>
            <a:r>
              <a:rPr lang="en-US" altLang="en-US" b="1">
                <a:solidFill>
                  <a:schemeClr val="hlink"/>
                </a:solidFill>
              </a:rPr>
              <a:t>(SIMV)</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rtl="0" eaLnBrk="1" hangingPunct="1">
              <a:defRPr/>
            </a:pPr>
            <a:r>
              <a:rPr lang="en-US" altLang="en-US" b="1" u="sng">
                <a:solidFill>
                  <a:schemeClr val="hlink"/>
                </a:solidFill>
              </a:rPr>
              <a:t>1- Assist Control Mode A/C</a:t>
            </a:r>
          </a:p>
        </p:txBody>
      </p:sp>
      <p:sp>
        <p:nvSpPr>
          <p:cNvPr id="53251" name="Rectangle 3"/>
          <p:cNvSpPr>
            <a:spLocks noGrp="1" noChangeArrowheads="1"/>
          </p:cNvSpPr>
          <p:nvPr>
            <p:ph type="body" idx="1"/>
          </p:nvPr>
        </p:nvSpPr>
        <p:spPr>
          <a:xfrm>
            <a:off x="304800" y="1676400"/>
            <a:ext cx="8382000" cy="4876800"/>
          </a:xfrm>
          <a:solidFill>
            <a:schemeClr val="bg1"/>
          </a:solidFill>
        </p:spPr>
        <p:txBody>
          <a:bodyPr/>
          <a:lstStyle/>
          <a:p>
            <a:pPr algn="l" rtl="0" eaLnBrk="1" hangingPunct="1">
              <a:lnSpc>
                <a:spcPct val="90000"/>
              </a:lnSpc>
              <a:defRPr/>
            </a:pPr>
            <a:r>
              <a:rPr lang="en-US" altLang="en-US" sz="2800" b="1"/>
              <a:t>The ventilator provides the patient with a pre-set tidal volume at a pre-set rate .</a:t>
            </a:r>
          </a:p>
          <a:p>
            <a:pPr algn="l" rtl="0" eaLnBrk="1" hangingPunct="1">
              <a:lnSpc>
                <a:spcPct val="90000"/>
              </a:lnSpc>
              <a:defRPr/>
            </a:pPr>
            <a:endParaRPr lang="en-US" altLang="en-US" sz="2800" b="1"/>
          </a:p>
          <a:p>
            <a:pPr algn="l" rtl="0" eaLnBrk="1" hangingPunct="1">
              <a:lnSpc>
                <a:spcPct val="90000"/>
              </a:lnSpc>
              <a:defRPr/>
            </a:pPr>
            <a:r>
              <a:rPr lang="en-US" altLang="en-US" sz="2800" b="1"/>
              <a:t>The patient may </a:t>
            </a:r>
            <a:r>
              <a:rPr lang="en-US" altLang="en-US" sz="2800" b="1">
                <a:solidFill>
                  <a:schemeClr val="hlink"/>
                </a:solidFill>
              </a:rPr>
              <a:t>initiate a breath on his own</a:t>
            </a:r>
            <a:r>
              <a:rPr lang="en-US" altLang="en-US" sz="2800" b="1"/>
              <a:t>, but the </a:t>
            </a:r>
            <a:r>
              <a:rPr lang="en-US" altLang="en-US" sz="2800" b="1">
                <a:solidFill>
                  <a:schemeClr val="hlink"/>
                </a:solidFill>
              </a:rPr>
              <a:t>ventilator assists by delivering a specified tidal volume to the patient.</a:t>
            </a:r>
            <a:r>
              <a:rPr lang="en-US" altLang="en-US" sz="2800" b="1"/>
              <a:t> </a:t>
            </a:r>
          </a:p>
          <a:p>
            <a:pPr algn="l" rtl="0" eaLnBrk="1" hangingPunct="1">
              <a:lnSpc>
                <a:spcPct val="90000"/>
              </a:lnSpc>
              <a:defRPr/>
            </a:pPr>
            <a:r>
              <a:rPr lang="en-US" altLang="en-US" sz="2800" b="1"/>
              <a:t>Patient can initiate breaths that are delivered at the preset tidal volume.</a:t>
            </a:r>
          </a:p>
          <a:p>
            <a:pPr algn="l" rtl="0" eaLnBrk="1" hangingPunct="1">
              <a:lnSpc>
                <a:spcPct val="90000"/>
              </a:lnSpc>
              <a:defRPr/>
            </a:pPr>
            <a:endParaRPr lang="en-US" altLang="en-US" sz="2800" b="1"/>
          </a:p>
          <a:p>
            <a:pPr algn="l" rtl="0" eaLnBrk="1" hangingPunct="1">
              <a:lnSpc>
                <a:spcPct val="90000"/>
              </a:lnSpc>
              <a:defRPr/>
            </a:pPr>
            <a:endParaRPr lang="en-US" altLang="en-US" sz="2800" b="1"/>
          </a:p>
          <a:p>
            <a:pPr algn="l" rtl="0" eaLnBrk="1" hangingPunct="1">
              <a:lnSpc>
                <a:spcPct val="90000"/>
              </a:lnSpc>
              <a:defRPr/>
            </a:pPr>
            <a:endParaRPr lang="en-US" altLang="en-US" sz="2800" b="1"/>
          </a:p>
          <a:p>
            <a:pPr algn="l" rtl="0" eaLnBrk="1" hangingPunct="1">
              <a:lnSpc>
                <a:spcPct val="90000"/>
              </a:lnSpc>
              <a:buFontTx/>
              <a:buNone/>
              <a:defRPr/>
            </a:pPr>
            <a:endParaRPr lang="en-US" altLang="en-US" sz="2800" b="1"/>
          </a:p>
          <a:p>
            <a:pPr algn="l" rtl="0" eaLnBrk="1" hangingPunct="1">
              <a:lnSpc>
                <a:spcPct val="90000"/>
              </a:lnSpc>
              <a:buFontTx/>
              <a:buNone/>
              <a:defRPr/>
            </a:pPr>
            <a:r>
              <a:rPr lang="en-US" altLang="en-US" sz="2800" b="1"/>
              <a:t> </a:t>
            </a:r>
          </a:p>
          <a:p>
            <a:pPr algn="l" rtl="0" eaLnBrk="1" hangingPunct="1">
              <a:lnSpc>
                <a:spcPct val="90000"/>
              </a:lnSpc>
              <a:defRPr/>
            </a:pPr>
            <a:r>
              <a:rPr lang="en-US" altLang="en-US" sz="2800" b="1"/>
              <a:t>Client can breathe at a higher rate than the preset number of  breaths/minute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3000375" y="322263"/>
            <a:ext cx="4083050" cy="523875"/>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US" altLang="en-US" dirty="0">
                <a:latin typeface="Arial" panose="020B0604020202020204" pitchFamily="34" charset="0"/>
                <a:ea typeface="+mn-ea"/>
              </a:rPr>
              <a:t>Modes of ventilation- AC</a:t>
            </a:r>
          </a:p>
        </p:txBody>
      </p:sp>
      <p:pic>
        <p:nvPicPr>
          <p:cNvPr id="5" name="Picture 1"/>
          <p:cNvPicPr>
            <a:picLocks noChangeAspect="1"/>
          </p:cNvPicPr>
          <p:nvPr/>
        </p:nvPicPr>
        <p:blipFill>
          <a:blip r:embed="rId2"/>
          <a:srcRect l="5635" r="5135"/>
          <a:stretch>
            <a:fillRect/>
          </a:stretch>
        </p:blipFill>
        <p:spPr bwMode="auto">
          <a:xfrm>
            <a:off x="304800" y="1376362"/>
            <a:ext cx="8534400" cy="5253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57200" y="533400"/>
            <a:ext cx="8229600" cy="5943600"/>
          </a:xfrm>
          <a:solidFill>
            <a:schemeClr val="bg1"/>
          </a:solidFill>
        </p:spPr>
        <p:txBody>
          <a:bodyPr/>
          <a:lstStyle/>
          <a:p>
            <a:pPr algn="l" rtl="0" eaLnBrk="1" hangingPunct="1">
              <a:defRPr/>
            </a:pPr>
            <a:r>
              <a:rPr lang="en-US" altLang="en-US" sz="2800" b="1"/>
              <a:t>The </a:t>
            </a:r>
            <a:r>
              <a:rPr lang="en-US" altLang="en-US" sz="2800" b="1">
                <a:solidFill>
                  <a:schemeClr val="hlink"/>
                </a:solidFill>
              </a:rPr>
              <a:t>total respiratory rate</a:t>
            </a:r>
            <a:r>
              <a:rPr lang="en-US" altLang="en-US" sz="2800" b="1"/>
              <a:t> is determined by </a:t>
            </a:r>
            <a:r>
              <a:rPr lang="en-US" altLang="en-US" sz="2800" b="1">
                <a:solidFill>
                  <a:schemeClr val="hlink"/>
                </a:solidFill>
              </a:rPr>
              <a:t>the number of spontaneous inspiration initiated by the patient</a:t>
            </a:r>
            <a:r>
              <a:rPr lang="en-US" altLang="en-US" sz="2800" b="1"/>
              <a:t> plus </a:t>
            </a:r>
            <a:r>
              <a:rPr lang="en-US" altLang="en-US" sz="2800" b="1">
                <a:solidFill>
                  <a:schemeClr val="hlink"/>
                </a:solidFill>
              </a:rPr>
              <a:t>the number of breaths set on the ventilator.</a:t>
            </a:r>
          </a:p>
          <a:p>
            <a:pPr algn="l" rtl="0" eaLnBrk="1" hangingPunct="1">
              <a:buFontTx/>
              <a:buNone/>
              <a:defRPr/>
            </a:pPr>
            <a:endParaRPr lang="en-US" altLang="en-US" sz="2800" b="1">
              <a:solidFill>
                <a:schemeClr val="hlink"/>
              </a:solidFill>
            </a:endParaRPr>
          </a:p>
          <a:p>
            <a:pPr algn="l" rtl="0" eaLnBrk="1" hangingPunct="1">
              <a:defRPr/>
            </a:pPr>
            <a:r>
              <a:rPr lang="en-US" altLang="en-US" sz="2800" b="1"/>
              <a:t>In A/C mode, a mandatory (or </a:t>
            </a:r>
            <a:r>
              <a:rPr lang="ja-JP" altLang="en-US" sz="2800" b="1">
                <a:latin typeface="Arial" panose="020B0604020202020204" pitchFamily="34" charset="0"/>
              </a:rPr>
              <a:t>“</a:t>
            </a:r>
            <a:r>
              <a:rPr lang="en-US" altLang="ja-JP" sz="2800" b="1"/>
              <a:t>control</a:t>
            </a:r>
            <a:r>
              <a:rPr lang="ja-JP" altLang="en-US" sz="2800" b="1">
                <a:latin typeface="Arial" panose="020B0604020202020204" pitchFamily="34" charset="0"/>
              </a:rPr>
              <a:t>”</a:t>
            </a:r>
            <a:r>
              <a:rPr lang="en-US" altLang="ja-JP" sz="2800" b="1"/>
              <a:t>) rate is selected.</a:t>
            </a:r>
          </a:p>
          <a:p>
            <a:pPr algn="l" rtl="0" eaLnBrk="1" hangingPunct="1">
              <a:defRPr/>
            </a:pPr>
            <a:endParaRPr lang="en-US" altLang="en-US" sz="2800" b="1"/>
          </a:p>
          <a:p>
            <a:pPr algn="l" rtl="0" eaLnBrk="1" hangingPunct="1">
              <a:defRPr/>
            </a:pPr>
            <a:r>
              <a:rPr lang="en-US" altLang="en-US" sz="2800" b="1"/>
              <a:t>If the patient wishes to breathe faster, he or she can </a:t>
            </a:r>
            <a:r>
              <a:rPr lang="en-US" altLang="en-US" sz="2800" b="1">
                <a:solidFill>
                  <a:schemeClr val="hlink"/>
                </a:solidFill>
              </a:rPr>
              <a:t>trigger the ventilator and receive a full-volume breath.</a:t>
            </a:r>
            <a:r>
              <a:rPr lang="en-US" altLang="en-US" sz="2800" b="1"/>
              <a:t> </a:t>
            </a:r>
          </a:p>
          <a:p>
            <a:pPr algn="l" rtl="0" eaLnBrk="1" hangingPunct="1">
              <a:buFontTx/>
              <a:buNone/>
              <a:defRPr/>
            </a:pPr>
            <a:endParaRPr lang="en-US" altLang="en-US" sz="28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609600"/>
            <a:ext cx="8229600" cy="5867400"/>
          </a:xfrm>
          <a:solidFill>
            <a:schemeClr val="bg1"/>
          </a:solidFill>
        </p:spPr>
        <p:txBody>
          <a:bodyPr/>
          <a:lstStyle/>
          <a:p>
            <a:pPr algn="l" rtl="0" eaLnBrk="1" hangingPunct="1">
              <a:defRPr/>
            </a:pPr>
            <a:r>
              <a:rPr lang="en-US" altLang="en-US" b="1"/>
              <a:t>Often used as initial mode of ventilation</a:t>
            </a:r>
          </a:p>
          <a:p>
            <a:pPr algn="l" rtl="0" eaLnBrk="1" hangingPunct="1">
              <a:defRPr/>
            </a:pPr>
            <a:endParaRPr lang="en-US" altLang="en-US" b="1"/>
          </a:p>
          <a:p>
            <a:pPr algn="l" rtl="0" eaLnBrk="1" hangingPunct="1">
              <a:defRPr/>
            </a:pPr>
            <a:r>
              <a:rPr lang="en-US" altLang="en-US" b="1"/>
              <a:t>When the patient is too weak to perform the work of breathing (e.g., when emerging from anesthesia).</a:t>
            </a:r>
            <a:endParaRPr lang="en-US" altLang="en-US" b="1" u="sng"/>
          </a:p>
          <a:p>
            <a:pPr algn="l" rtl="0" eaLnBrk="1" hangingPunct="1">
              <a:buFontTx/>
              <a:buNone/>
              <a:defRPr/>
            </a:pPr>
            <a:endParaRPr lang="en-US" altLang="en-US" b="1" u="sng"/>
          </a:p>
          <a:p>
            <a:pPr algn="l" rtl="0" eaLnBrk="1" hangingPunct="1">
              <a:buFontTx/>
              <a:buNone/>
              <a:defRPr/>
            </a:pPr>
            <a:r>
              <a:rPr lang="en-US" altLang="en-US" b="1" u="sng">
                <a:solidFill>
                  <a:schemeClr val="hlink"/>
                </a:solidFill>
              </a:rPr>
              <a:t>Disadvantages:</a:t>
            </a:r>
          </a:p>
          <a:p>
            <a:pPr algn="l" rtl="0" eaLnBrk="1" hangingPunct="1">
              <a:buFontTx/>
              <a:buNone/>
              <a:defRPr/>
            </a:pPr>
            <a:endParaRPr lang="en-US" altLang="en-US" b="1">
              <a:solidFill>
                <a:schemeClr val="hlink"/>
              </a:solidFill>
            </a:endParaRPr>
          </a:p>
          <a:p>
            <a:pPr algn="l" rtl="0" eaLnBrk="1" hangingPunct="1">
              <a:defRPr/>
            </a:pPr>
            <a:r>
              <a:rPr lang="en-US" altLang="en-US" b="1"/>
              <a:t>Hyperventilation,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ltLang="en-US" sz="3600" b="1">
                <a:solidFill>
                  <a:schemeClr val="tx1"/>
                </a:solidFill>
              </a:rPr>
              <a:t>2-</a:t>
            </a:r>
            <a:r>
              <a:rPr lang="en-US" altLang="en-US" sz="3600" b="1">
                <a:solidFill>
                  <a:schemeClr val="hlink"/>
                </a:solidFill>
              </a:rPr>
              <a:t> Synchronized Intermittent </a:t>
            </a:r>
            <a:br>
              <a:rPr lang="en-US" altLang="en-US" sz="3600" b="1">
                <a:solidFill>
                  <a:schemeClr val="hlink"/>
                </a:solidFill>
              </a:rPr>
            </a:br>
            <a:r>
              <a:rPr lang="en-US" altLang="en-US" sz="3600" b="1">
                <a:solidFill>
                  <a:schemeClr val="hlink"/>
                </a:solidFill>
              </a:rPr>
              <a:t>     Mandatory Ventilation (SIMV)</a:t>
            </a:r>
          </a:p>
        </p:txBody>
      </p:sp>
      <p:sp>
        <p:nvSpPr>
          <p:cNvPr id="55299" name="Rectangle 3"/>
          <p:cNvSpPr>
            <a:spLocks noGrp="1" noChangeArrowheads="1"/>
          </p:cNvSpPr>
          <p:nvPr>
            <p:ph type="body" idx="1"/>
          </p:nvPr>
        </p:nvSpPr>
        <p:spPr>
          <a:xfrm>
            <a:off x="457200" y="1905000"/>
            <a:ext cx="8229600" cy="4724400"/>
          </a:xfrm>
          <a:solidFill>
            <a:schemeClr val="bg1"/>
          </a:solidFill>
        </p:spPr>
        <p:txBody>
          <a:bodyPr/>
          <a:lstStyle/>
          <a:p>
            <a:pPr algn="l" rtl="0" eaLnBrk="1" hangingPunct="1">
              <a:lnSpc>
                <a:spcPct val="90000"/>
              </a:lnSpc>
              <a:defRPr/>
            </a:pPr>
            <a:r>
              <a:rPr lang="en-US" altLang="en-US" sz="2400" b="1"/>
              <a:t>The ventilator provides the patient with a pre-set number of breaths/minute at a specified tidal volume and FiO</a:t>
            </a:r>
            <a:r>
              <a:rPr lang="en-US" altLang="en-US" sz="2400" b="1" baseline="-25000">
                <a:effectLst/>
              </a:rPr>
              <a:t>2</a:t>
            </a:r>
            <a:r>
              <a:rPr lang="en-US" altLang="en-US" sz="2400" b="1"/>
              <a:t>.  </a:t>
            </a:r>
          </a:p>
          <a:p>
            <a:pPr algn="l" rtl="0" eaLnBrk="1" hangingPunct="1">
              <a:lnSpc>
                <a:spcPct val="90000"/>
              </a:lnSpc>
              <a:defRPr/>
            </a:pPr>
            <a:endParaRPr lang="en-US" altLang="en-US" sz="1600" b="1"/>
          </a:p>
          <a:p>
            <a:pPr algn="l" rtl="0" eaLnBrk="1" hangingPunct="1">
              <a:lnSpc>
                <a:spcPct val="90000"/>
              </a:lnSpc>
              <a:defRPr/>
            </a:pPr>
            <a:r>
              <a:rPr lang="en-US" altLang="en-US" sz="2400" b="1">
                <a:solidFill>
                  <a:schemeClr val="hlink"/>
                </a:solidFill>
              </a:rPr>
              <a:t>In between the ventilator-delivered breaths</a:t>
            </a:r>
            <a:r>
              <a:rPr lang="en-US" altLang="en-US" sz="2400" b="1"/>
              <a:t>, the patient is able to </a:t>
            </a:r>
            <a:r>
              <a:rPr lang="en-US" altLang="en-US" sz="2400" b="1">
                <a:solidFill>
                  <a:schemeClr val="hlink"/>
                </a:solidFill>
              </a:rPr>
              <a:t>breathe spontaneously at his own tidal volume and rate</a:t>
            </a:r>
            <a:r>
              <a:rPr lang="en-US" altLang="en-US" sz="2400" b="1"/>
              <a:t> with no assistance from the ventilator.</a:t>
            </a:r>
          </a:p>
          <a:p>
            <a:pPr algn="l" rtl="0" eaLnBrk="1" hangingPunct="1">
              <a:lnSpc>
                <a:spcPct val="90000"/>
              </a:lnSpc>
              <a:buFontTx/>
              <a:buNone/>
              <a:defRPr/>
            </a:pPr>
            <a:endParaRPr lang="en-US" altLang="en-US" sz="1600" b="1"/>
          </a:p>
          <a:p>
            <a:pPr algn="l" rtl="0" eaLnBrk="1" hangingPunct="1">
              <a:lnSpc>
                <a:spcPct val="90000"/>
              </a:lnSpc>
              <a:defRPr/>
            </a:pPr>
            <a:r>
              <a:rPr lang="en-US" altLang="en-US" sz="2400" b="1"/>
              <a:t>However, unlike the A/C mode, </a:t>
            </a:r>
            <a:r>
              <a:rPr lang="en-US" altLang="en-US" sz="2400" b="1">
                <a:solidFill>
                  <a:schemeClr val="hlink"/>
                </a:solidFill>
              </a:rPr>
              <a:t>any breaths taken above the set rate are spontaneous breaths taken through the ventilator circuit.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410575" cy="523875"/>
          </a:xfrm>
          <a:prstGeom prst="rect">
            <a:avLst/>
          </a:prstGeom>
        </p:spPr>
        <p:txBody>
          <a:bodyPr wrap="none">
            <a:spAutoFit/>
          </a:bodyPr>
          <a:lstStyle/>
          <a:p>
            <a:pPr>
              <a:defRPr/>
            </a:pPr>
            <a:r>
              <a:rPr lang="en-US" altLang="en-US" sz="2800" dirty="0">
                <a:latin typeface="Calibri" panose="020F0502020204030204"/>
                <a:ea typeface="+mn-ea"/>
              </a:rPr>
              <a:t>Synchronized Intermittent Mandatory Ventilation (SIMV)</a:t>
            </a:r>
          </a:p>
        </p:txBody>
      </p:sp>
      <p:pic>
        <p:nvPicPr>
          <p:cNvPr id="30723" name="Picture 1"/>
          <p:cNvPicPr>
            <a:picLocks noChangeAspect="1"/>
          </p:cNvPicPr>
          <p:nvPr/>
        </p:nvPicPr>
        <p:blipFill>
          <a:blip r:embed="rId2"/>
          <a:srcRect r="9114"/>
          <a:stretch>
            <a:fillRect/>
          </a:stretch>
        </p:blipFill>
        <p:spPr bwMode="auto">
          <a:xfrm>
            <a:off x="152400" y="1179513"/>
            <a:ext cx="8763000" cy="54498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7200" y="533400"/>
            <a:ext cx="8229600" cy="6019800"/>
          </a:xfrm>
          <a:solidFill>
            <a:schemeClr val="bg1"/>
          </a:solidFill>
        </p:spPr>
        <p:txBody>
          <a:bodyPr/>
          <a:lstStyle/>
          <a:p>
            <a:pPr algn="l" rtl="0" eaLnBrk="1" hangingPunct="1">
              <a:lnSpc>
                <a:spcPct val="90000"/>
              </a:lnSpc>
              <a:defRPr/>
            </a:pPr>
            <a:r>
              <a:rPr lang="en-US" altLang="en-US" sz="2800" b="1">
                <a:solidFill>
                  <a:schemeClr val="hlink"/>
                </a:solidFill>
              </a:rPr>
              <a:t>The tidal volume of these breaths can vary drastically from the tidal volume set on the ventilator</a:t>
            </a:r>
            <a:r>
              <a:rPr lang="en-US" altLang="en-US" sz="2800" b="1"/>
              <a:t>, because the tidal volume is determined by the </a:t>
            </a:r>
            <a:r>
              <a:rPr lang="en-US" altLang="en-US" sz="2800" b="1">
                <a:solidFill>
                  <a:schemeClr val="hlink"/>
                </a:solidFill>
              </a:rPr>
              <a:t>patient</a:t>
            </a:r>
            <a:r>
              <a:rPr lang="ja-JP" altLang="en-US" sz="2800" b="1">
                <a:solidFill>
                  <a:schemeClr val="hlink"/>
                </a:solidFill>
                <a:latin typeface="Arial" panose="020B0604020202020204" pitchFamily="34" charset="0"/>
              </a:rPr>
              <a:t>’</a:t>
            </a:r>
            <a:r>
              <a:rPr lang="en-US" altLang="ja-JP" sz="2800" b="1">
                <a:solidFill>
                  <a:schemeClr val="hlink"/>
                </a:solidFill>
              </a:rPr>
              <a:t>s spontaneous effort. </a:t>
            </a:r>
          </a:p>
          <a:p>
            <a:pPr algn="l" rtl="0" eaLnBrk="1" hangingPunct="1">
              <a:lnSpc>
                <a:spcPct val="90000"/>
              </a:lnSpc>
              <a:defRPr/>
            </a:pPr>
            <a:endParaRPr lang="en-US" altLang="en-US" sz="2800" b="1">
              <a:solidFill>
                <a:schemeClr val="hlink"/>
              </a:solidFill>
            </a:endParaRPr>
          </a:p>
          <a:p>
            <a:pPr algn="l" rtl="0" eaLnBrk="1" hangingPunct="1">
              <a:lnSpc>
                <a:spcPct val="90000"/>
              </a:lnSpc>
              <a:defRPr/>
            </a:pPr>
            <a:r>
              <a:rPr lang="en-US" altLang="en-US" sz="2800" b="1">
                <a:solidFill>
                  <a:schemeClr val="hlink"/>
                </a:solidFill>
              </a:rPr>
              <a:t>Adding pressure support</a:t>
            </a:r>
            <a:r>
              <a:rPr lang="en-US" altLang="en-US" sz="2800" b="1"/>
              <a:t> during spontaneous breaths can </a:t>
            </a:r>
            <a:r>
              <a:rPr lang="en-US" altLang="en-US" sz="2800" b="1">
                <a:solidFill>
                  <a:schemeClr val="hlink"/>
                </a:solidFill>
              </a:rPr>
              <a:t>minimize the risk of increased work of breathing. </a:t>
            </a:r>
          </a:p>
          <a:p>
            <a:pPr algn="l" rtl="0" eaLnBrk="1" hangingPunct="1">
              <a:lnSpc>
                <a:spcPct val="90000"/>
              </a:lnSpc>
              <a:defRPr/>
            </a:pPr>
            <a:endParaRPr lang="en-US" altLang="en-US" sz="2800" b="1">
              <a:solidFill>
                <a:schemeClr val="hlink"/>
              </a:solidFill>
            </a:endParaRPr>
          </a:p>
          <a:p>
            <a:pPr algn="l" rtl="0" eaLnBrk="1" hangingPunct="1">
              <a:lnSpc>
                <a:spcPct val="90000"/>
              </a:lnSpc>
              <a:defRPr/>
            </a:pPr>
            <a:r>
              <a:rPr lang="en-US" altLang="en-US" sz="2800" b="1"/>
              <a:t>Ventilators breaths are </a:t>
            </a:r>
            <a:r>
              <a:rPr lang="en-US" altLang="en-US" sz="2800" b="1">
                <a:solidFill>
                  <a:schemeClr val="hlink"/>
                </a:solidFill>
              </a:rPr>
              <a:t>synchronized</a:t>
            </a:r>
            <a:r>
              <a:rPr lang="en-US" altLang="en-US" sz="2800" b="1"/>
              <a:t> with the patient spontaneous breathe.</a:t>
            </a:r>
          </a:p>
          <a:p>
            <a:pPr algn="l" rtl="0" eaLnBrk="1" hangingPunct="1">
              <a:lnSpc>
                <a:spcPct val="90000"/>
              </a:lnSpc>
              <a:buFontTx/>
              <a:buNone/>
              <a:defRPr/>
            </a:pPr>
            <a:r>
              <a:rPr lang="en-US" altLang="en-US" sz="2800" b="1"/>
              <a:t>   ( no fighting)</a:t>
            </a:r>
          </a:p>
          <a:p>
            <a:pPr algn="l" rtl="0" eaLnBrk="1" hangingPunct="1">
              <a:lnSpc>
                <a:spcPct val="90000"/>
              </a:lnSpc>
              <a:buFontTx/>
              <a:buNone/>
              <a:defRPr/>
            </a:pPr>
            <a:endParaRPr lang="en-US" altLang="en-US" sz="2800" b="1"/>
          </a:p>
          <a:p>
            <a:pPr eaLnBrk="1" hangingPunct="1">
              <a:lnSpc>
                <a:spcPct val="90000"/>
              </a:lnSpc>
              <a:defRPr/>
            </a:pPr>
            <a:endParaRPr lang="en-US" altLang="en-US"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1"/>
          <p:cNvPicPr>
            <a:picLocks noGrp="1" noChangeAspect="1"/>
          </p:cNvPicPr>
          <p:nvPr>
            <p:ph sz="half" idx="4294967295"/>
          </p:nvPr>
        </p:nvPicPr>
        <p:blipFill>
          <a:blip r:embed="rId2"/>
          <a:srcRect/>
          <a:stretch>
            <a:fillRect/>
          </a:stretch>
        </p:blipFill>
        <p:spPr>
          <a:xfrm>
            <a:off x="228600" y="990600"/>
            <a:ext cx="8686800" cy="5638800"/>
          </a:xfrm>
          <a:ln>
            <a:solidFill>
              <a:schemeClr val="tx1"/>
            </a:solidFill>
            <a:miter lim="800000"/>
            <a:headEnd/>
            <a:tailEnd/>
          </a:ln>
        </p:spPr>
      </p:pic>
      <p:sp>
        <p:nvSpPr>
          <p:cNvPr id="5" name="Rectangle 4"/>
          <p:cNvSpPr/>
          <p:nvPr/>
        </p:nvSpPr>
        <p:spPr>
          <a:xfrm>
            <a:off x="2495550" y="228600"/>
            <a:ext cx="3829050" cy="523875"/>
          </a:xfrm>
          <a:prstGeom prst="rect">
            <a:avLst/>
          </a:prstGeom>
        </p:spPr>
        <p:txBody>
          <a:bodyPr wrap="none">
            <a:spAutoFit/>
          </a:bodyPr>
          <a:lstStyle/>
          <a:p>
            <a:pPr>
              <a:defRPr/>
            </a:pPr>
            <a:r>
              <a:rPr lang="en-US" altLang="en-US" sz="2800" dirty="0">
                <a:latin typeface="Arial" panose="020B0604020202020204" pitchFamily="34" charset="0"/>
                <a:ea typeface="+mn-ea"/>
              </a:rPr>
              <a:t>SIMV + PS Ventilation</a:t>
            </a:r>
            <a:endParaRPr lang="en-US" altLang="en-US" sz="2800" dirty="0">
              <a:latin typeface="Calibri" panose="020F0502020204030204"/>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b="1" u="sng">
                <a:solidFill>
                  <a:schemeClr val="hlink"/>
                </a:solidFill>
              </a:rPr>
              <a:t>B- Pressure Modes</a:t>
            </a:r>
          </a:p>
        </p:txBody>
      </p:sp>
      <p:sp>
        <p:nvSpPr>
          <p:cNvPr id="57347" name="Rectangle 3"/>
          <p:cNvSpPr>
            <a:spLocks noGrp="1" noChangeArrowheads="1"/>
          </p:cNvSpPr>
          <p:nvPr>
            <p:ph type="body" idx="1"/>
          </p:nvPr>
        </p:nvSpPr>
        <p:spPr>
          <a:xfrm>
            <a:off x="457200" y="1600200"/>
            <a:ext cx="8229600" cy="4876800"/>
          </a:xfrm>
          <a:solidFill>
            <a:schemeClr val="bg1"/>
          </a:solidFill>
        </p:spPr>
        <p:txBody>
          <a:bodyPr/>
          <a:lstStyle/>
          <a:p>
            <a:pPr algn="l" rtl="0" eaLnBrk="1" hangingPunct="1">
              <a:lnSpc>
                <a:spcPct val="80000"/>
              </a:lnSpc>
              <a:buFontTx/>
              <a:buNone/>
              <a:defRPr/>
            </a:pPr>
            <a:r>
              <a:rPr lang="en-US" sz="2800" b="1">
                <a:solidFill>
                  <a:schemeClr val="hlink"/>
                </a:solidFill>
                <a:ea typeface="+mn-ea"/>
              </a:rPr>
              <a:t>1-</a:t>
            </a:r>
            <a:r>
              <a:rPr lang="en-US" sz="2800" b="1">
                <a:ea typeface="+mn-ea"/>
              </a:rPr>
              <a:t> Pressure-controlled ventilation </a:t>
            </a:r>
            <a:r>
              <a:rPr lang="en-US" sz="2800" b="1">
                <a:solidFill>
                  <a:schemeClr val="hlink"/>
                </a:solidFill>
                <a:ea typeface="+mn-ea"/>
              </a:rPr>
              <a:t>(PCV)</a:t>
            </a:r>
          </a:p>
          <a:p>
            <a:pPr algn="l" rtl="0" eaLnBrk="1" hangingPunct="1">
              <a:lnSpc>
                <a:spcPct val="80000"/>
              </a:lnSpc>
              <a:buFontTx/>
              <a:buNone/>
              <a:defRPr/>
            </a:pPr>
            <a:r>
              <a:rPr lang="en-US" sz="2800" b="1">
                <a:ea typeface="+mn-ea"/>
              </a:rPr>
              <a:t>  </a:t>
            </a:r>
          </a:p>
          <a:p>
            <a:pPr algn="l" rtl="0" eaLnBrk="1" hangingPunct="1">
              <a:lnSpc>
                <a:spcPct val="80000"/>
              </a:lnSpc>
              <a:buFontTx/>
              <a:buNone/>
              <a:defRPr/>
            </a:pPr>
            <a:r>
              <a:rPr lang="en-US" sz="2800" b="1">
                <a:solidFill>
                  <a:schemeClr val="hlink"/>
                </a:solidFill>
                <a:ea typeface="+mn-ea"/>
              </a:rPr>
              <a:t>2-</a:t>
            </a:r>
            <a:r>
              <a:rPr lang="en-US" sz="2800" b="1">
                <a:ea typeface="+mn-ea"/>
              </a:rPr>
              <a:t> Pressure-support ventilation </a:t>
            </a:r>
            <a:r>
              <a:rPr lang="en-US" sz="2800" b="1">
                <a:solidFill>
                  <a:schemeClr val="hlink"/>
                </a:solidFill>
                <a:ea typeface="+mn-ea"/>
              </a:rPr>
              <a:t>(PSV)</a:t>
            </a:r>
          </a:p>
          <a:p>
            <a:pPr algn="l" rtl="0" eaLnBrk="1" hangingPunct="1">
              <a:lnSpc>
                <a:spcPct val="80000"/>
              </a:lnSpc>
              <a:buFontTx/>
              <a:buNone/>
              <a:defRPr/>
            </a:pPr>
            <a:endParaRPr lang="en-US" sz="2800" b="1">
              <a:ea typeface="+mn-ea"/>
            </a:endParaRPr>
          </a:p>
          <a:p>
            <a:pPr algn="l" rtl="0" eaLnBrk="1" hangingPunct="1">
              <a:lnSpc>
                <a:spcPct val="80000"/>
              </a:lnSpc>
              <a:buFontTx/>
              <a:buNone/>
              <a:defRPr/>
            </a:pPr>
            <a:r>
              <a:rPr lang="en-US" sz="2800" b="1">
                <a:solidFill>
                  <a:schemeClr val="hlink"/>
                </a:solidFill>
                <a:ea typeface="+mn-ea"/>
              </a:rPr>
              <a:t>3-</a:t>
            </a:r>
            <a:r>
              <a:rPr lang="en-US" sz="2800" b="1">
                <a:ea typeface="+mn-ea"/>
              </a:rPr>
              <a:t> Continuous positive airway pressure </a:t>
            </a:r>
          </a:p>
          <a:p>
            <a:pPr algn="l" rtl="0" eaLnBrk="1" hangingPunct="1">
              <a:lnSpc>
                <a:spcPct val="80000"/>
              </a:lnSpc>
              <a:buFontTx/>
              <a:buNone/>
              <a:defRPr/>
            </a:pPr>
            <a:r>
              <a:rPr lang="en-US" sz="2800" b="1">
                <a:ea typeface="+mn-ea"/>
              </a:rPr>
              <a:t>                                                             </a:t>
            </a:r>
            <a:r>
              <a:rPr lang="en-US" sz="2800" b="1">
                <a:solidFill>
                  <a:schemeClr val="hlink"/>
                </a:solidFill>
                <a:ea typeface="+mn-ea"/>
              </a:rPr>
              <a:t>(CPAP)</a:t>
            </a:r>
          </a:p>
          <a:p>
            <a:pPr algn="l" rtl="0" eaLnBrk="1" hangingPunct="1">
              <a:lnSpc>
                <a:spcPct val="80000"/>
              </a:lnSpc>
              <a:buFontTx/>
              <a:buNone/>
              <a:defRPr/>
            </a:pPr>
            <a:endParaRPr lang="en-US" sz="2800" b="1">
              <a:solidFill>
                <a:schemeClr val="hlink"/>
              </a:solidFill>
              <a:ea typeface="+mn-ea"/>
            </a:endParaRPr>
          </a:p>
          <a:p>
            <a:pPr algn="l" rtl="0" eaLnBrk="1" hangingPunct="1">
              <a:lnSpc>
                <a:spcPct val="80000"/>
              </a:lnSpc>
              <a:buFontTx/>
              <a:buNone/>
              <a:defRPr/>
            </a:pPr>
            <a:r>
              <a:rPr lang="en-US" sz="2800" b="1">
                <a:solidFill>
                  <a:schemeClr val="hlink"/>
                </a:solidFill>
                <a:ea typeface="+mn-ea"/>
              </a:rPr>
              <a:t>4- </a:t>
            </a:r>
            <a:r>
              <a:rPr lang="en-US" sz="2800" b="1">
                <a:ea typeface="+mn-ea"/>
              </a:rPr>
              <a:t>Positive end expiratory pressure </a:t>
            </a:r>
            <a:r>
              <a:rPr lang="en-US" sz="2800" b="1">
                <a:solidFill>
                  <a:schemeClr val="hlink"/>
                </a:solidFill>
                <a:ea typeface="+mn-ea"/>
              </a:rPr>
              <a:t>(PEEP) </a:t>
            </a:r>
          </a:p>
          <a:p>
            <a:pPr algn="l" rtl="0" eaLnBrk="1" hangingPunct="1">
              <a:lnSpc>
                <a:spcPct val="80000"/>
              </a:lnSpc>
              <a:buFontTx/>
              <a:buNone/>
              <a:defRPr/>
            </a:pPr>
            <a:endParaRPr lang="en-US" sz="2800" b="1">
              <a:solidFill>
                <a:schemeClr val="hlink"/>
              </a:solidFill>
              <a:ea typeface="+mn-ea"/>
            </a:endParaRPr>
          </a:p>
          <a:p>
            <a:pPr algn="l" rtl="0" eaLnBrk="1" hangingPunct="1">
              <a:lnSpc>
                <a:spcPct val="80000"/>
              </a:lnSpc>
              <a:buFontTx/>
              <a:buNone/>
              <a:defRPr/>
            </a:pPr>
            <a:r>
              <a:rPr lang="en-US" sz="2800" b="1">
                <a:solidFill>
                  <a:schemeClr val="hlink"/>
                </a:solidFill>
                <a:ea typeface="+mn-ea"/>
              </a:rPr>
              <a:t>5-</a:t>
            </a:r>
            <a:r>
              <a:rPr lang="en-US" sz="2800" b="1">
                <a:ea typeface="+mn-ea"/>
              </a:rPr>
              <a:t> Noninvasive bilevel positive airway pressure ventilation </a:t>
            </a:r>
            <a:r>
              <a:rPr lang="en-US" sz="2800" b="1">
                <a:solidFill>
                  <a:schemeClr val="hlink"/>
                </a:solidFill>
                <a:ea typeface="+mn-ea"/>
              </a:rPr>
              <a:t>(BiPAP)</a:t>
            </a:r>
            <a:endParaRPr lang="en-US" sz="2800" b="1">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14313" y="387350"/>
            <a:ext cx="8929687" cy="1400175"/>
          </a:xfrm>
        </p:spPr>
        <p:txBody>
          <a:bodyPr>
            <a:normAutofit fontScale="90000"/>
          </a:bodyPr>
          <a:lstStyle/>
          <a:p>
            <a:pPr eaLnBrk="1" hangingPunct="1">
              <a:defRPr/>
            </a:pPr>
            <a:r>
              <a:rPr lang="en-IN" altLang="en-US" dirty="0"/>
              <a:t>Indications and Goals  for Ventilation</a:t>
            </a:r>
          </a:p>
        </p:txBody>
      </p:sp>
      <p:sp>
        <p:nvSpPr>
          <p:cNvPr id="5" name="Content Placeholder 3"/>
          <p:cNvSpPr>
            <a:spLocks noGrp="1"/>
          </p:cNvSpPr>
          <p:nvPr>
            <p:ph idx="1"/>
          </p:nvPr>
        </p:nvSpPr>
        <p:spPr>
          <a:xfrm>
            <a:off x="388938" y="1866900"/>
            <a:ext cx="8069262" cy="4533900"/>
          </a:xfrm>
          <a:ln>
            <a:solidFill>
              <a:schemeClr val="tx1"/>
            </a:solidFill>
          </a:ln>
        </p:spPr>
        <p:txBody>
          <a:bodyPr rtlCol="0">
            <a:normAutofit fontScale="85000" lnSpcReduction="10000"/>
          </a:bodyPr>
          <a:lstStyle/>
          <a:p>
            <a:pPr algn="l" eaLnBrk="1" fontAlgn="auto" hangingPunct="1">
              <a:spcAft>
                <a:spcPts val="0"/>
              </a:spcAft>
              <a:defRPr/>
            </a:pPr>
            <a:endParaRPr lang="en-US" b="1" dirty="0">
              <a:ea typeface="Times New Roman" panose="02020603050405020304" pitchFamily="18" charset="0"/>
            </a:endParaRPr>
          </a:p>
          <a:p>
            <a:pPr algn="l" eaLnBrk="1" fontAlgn="auto" hangingPunct="1">
              <a:spcAft>
                <a:spcPts val="0"/>
              </a:spcAft>
              <a:defRPr/>
            </a:pPr>
            <a:r>
              <a:rPr lang="en-US" b="1" dirty="0">
                <a:ea typeface="Times New Roman" panose="02020603050405020304" pitchFamily="18" charset="0"/>
              </a:rPr>
              <a:t>Type I or hypoxemic respiratory failure</a:t>
            </a:r>
            <a:r>
              <a:rPr lang="en-US" dirty="0">
                <a:ea typeface="Times New Roman" panose="02020603050405020304" pitchFamily="18" charset="0"/>
              </a:rPr>
              <a:t> </a:t>
            </a:r>
          </a:p>
          <a:p>
            <a:pPr algn="l" eaLnBrk="1" fontAlgn="auto" hangingPunct="1">
              <a:spcAft>
                <a:spcPts val="0"/>
              </a:spcAft>
              <a:defRPr/>
            </a:pPr>
            <a:r>
              <a:rPr lang="en-US" b="1" dirty="0">
                <a:ea typeface="Times New Roman" panose="02020603050405020304" pitchFamily="18" charset="0"/>
              </a:rPr>
              <a:t>Type II or hypercapnic respiratory failure</a:t>
            </a:r>
          </a:p>
          <a:p>
            <a:pPr algn="l" eaLnBrk="1" fontAlgn="auto" hangingPunct="1">
              <a:spcAft>
                <a:spcPts val="0"/>
              </a:spcAft>
              <a:defRPr/>
            </a:pPr>
            <a:endParaRPr lang="en-US" b="1" dirty="0">
              <a:latin typeface="Times New Roman" panose="02020603050405020304" pitchFamily="18" charset="0"/>
              <a:ea typeface="Times New Roman" panose="02020603050405020304" pitchFamily="18" charset="0"/>
            </a:endParaRPr>
          </a:p>
          <a:p>
            <a:pPr marL="0" indent="0" algn="l" eaLnBrk="1" fontAlgn="auto" hangingPunct="1">
              <a:lnSpc>
                <a:spcPct val="107000"/>
              </a:lnSpc>
              <a:spcAft>
                <a:spcPts val="0"/>
              </a:spcAft>
              <a:buFont typeface="Wingdings 3" panose="05040102010807070707" pitchFamily="18" charset="2"/>
              <a:buNone/>
              <a:defRPr/>
            </a:pPr>
            <a:r>
              <a:rPr lang="en-US" b="1" dirty="0">
                <a:ea typeface="Times New Roman" panose="02020603050405020304" pitchFamily="18" charset="0"/>
                <a:cs typeface="Times New Roman" panose="02020603050405020304" pitchFamily="18" charset="0"/>
              </a:rPr>
              <a:t>Goals :</a:t>
            </a:r>
            <a:endParaRPr lang="en-IN" dirty="0">
              <a:ea typeface="Calibri" panose="020F0502020204030204" pitchFamily="34" charset="0"/>
              <a:cs typeface="Times New Roman" panose="02020603050405020304" pitchFamily="18" charset="0"/>
            </a:endParaRPr>
          </a:p>
          <a:p>
            <a:pPr algn="l" eaLnBrk="1" fontAlgn="auto" hangingPunct="1">
              <a:spcAft>
                <a:spcPts val="0"/>
              </a:spcAft>
              <a:defRPr/>
            </a:pPr>
            <a:r>
              <a:rPr lang="en-US" sz="2400" i="1" dirty="0"/>
              <a:t>Correct hypoxemia </a:t>
            </a:r>
            <a:r>
              <a:rPr lang="en-US" sz="2400" dirty="0"/>
              <a:t>– PO</a:t>
            </a:r>
            <a:r>
              <a:rPr lang="en-US" sz="2400" baseline="-25000" dirty="0"/>
              <a:t>2</a:t>
            </a:r>
            <a:r>
              <a:rPr lang="en-US" sz="2400" dirty="0"/>
              <a:t> 60mmHg, O</a:t>
            </a:r>
            <a:r>
              <a:rPr lang="en-US" sz="2400" baseline="-25000" dirty="0"/>
              <a:t>2</a:t>
            </a:r>
            <a:r>
              <a:rPr lang="en-US" sz="2400" dirty="0"/>
              <a:t> Saturation 90%</a:t>
            </a:r>
            <a:endParaRPr lang="en-IN" sz="2400" dirty="0"/>
          </a:p>
          <a:p>
            <a:pPr algn="l" eaLnBrk="1" fontAlgn="auto" hangingPunct="1">
              <a:spcAft>
                <a:spcPts val="0"/>
              </a:spcAft>
              <a:defRPr/>
            </a:pPr>
            <a:r>
              <a:rPr lang="en-US" sz="2400" i="1" dirty="0"/>
              <a:t>Correct hypercapnia</a:t>
            </a:r>
            <a:r>
              <a:rPr lang="en-US" sz="2400" dirty="0"/>
              <a:t> – PCO</a:t>
            </a:r>
            <a:r>
              <a:rPr lang="en-US" sz="2400" baseline="-25000" dirty="0"/>
              <a:t>2</a:t>
            </a:r>
            <a:r>
              <a:rPr lang="en-US" sz="2400" dirty="0"/>
              <a:t> ~ 40mmHg</a:t>
            </a:r>
            <a:endParaRPr lang="en-IN" sz="2400" dirty="0"/>
          </a:p>
          <a:p>
            <a:pPr algn="l" eaLnBrk="1" fontAlgn="auto" hangingPunct="1">
              <a:spcAft>
                <a:spcPts val="0"/>
              </a:spcAft>
              <a:defRPr/>
            </a:pPr>
            <a:r>
              <a:rPr lang="en-US" sz="2400" i="1" dirty="0"/>
              <a:t>Reduce work of breathing</a:t>
            </a:r>
            <a:r>
              <a:rPr lang="en-US" sz="2400" dirty="0"/>
              <a:t> and hence cardiac workload</a:t>
            </a:r>
            <a:endParaRPr lang="en-IN" sz="2400" dirty="0"/>
          </a:p>
          <a:p>
            <a:pPr algn="l" eaLnBrk="1" fontAlgn="auto" hangingPunct="1">
              <a:spcAft>
                <a:spcPts val="0"/>
              </a:spcAft>
              <a:defRPr/>
            </a:pPr>
            <a:r>
              <a:rPr lang="en-US" sz="2400" i="1" dirty="0"/>
              <a:t>Provide rest to respiratory muscles</a:t>
            </a:r>
            <a:r>
              <a:rPr lang="en-US" sz="2400" dirty="0"/>
              <a:t> and reduce oxygen cost of breathing</a:t>
            </a:r>
            <a:endParaRPr lang="en-IN" sz="2400" dirty="0"/>
          </a:p>
          <a:p>
            <a:pPr marL="0" indent="0" algn="l" eaLnBrk="1" fontAlgn="auto" hangingPunct="1">
              <a:spcAft>
                <a:spcPts val="0"/>
              </a:spcAft>
              <a:buFont typeface="Wingdings 3" panose="05040102010807070707" pitchFamily="18" charset="2"/>
              <a:buNone/>
              <a:defRPr/>
            </a:pPr>
            <a:endParaRPr lang="en-IN" dirty="0"/>
          </a:p>
          <a:p>
            <a:pPr marL="0" indent="0" algn="l" eaLnBrk="1" fontAlgn="auto" hangingPunct="1">
              <a:spcAft>
                <a:spcPts val="0"/>
              </a:spcAft>
              <a:buFont typeface="Wingdings 3" panose="05040102010807070707" pitchFamily="18" charset="2"/>
              <a:buNone/>
              <a:defRPr/>
            </a:pPr>
            <a:endParaRPr lang="en-US" dirty="0">
              <a:latin typeface="Times New Roman" panose="02020603050405020304" pitchFamily="18" charset="0"/>
              <a:ea typeface="Times New Roman" panose="02020603050405020304" pitchFamily="18" charset="0"/>
            </a:endParaRPr>
          </a:p>
          <a:p>
            <a:pPr algn="l" eaLnBrk="1" fontAlgn="auto" hangingPunct="1">
              <a:spcAft>
                <a:spcPts val="0"/>
              </a:spcAft>
              <a:defRPr/>
            </a:pPr>
            <a:endParaRPr lang="en-US" altLang="en-US"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609600"/>
            <a:ext cx="8229600" cy="5943600"/>
          </a:xfrm>
          <a:solidFill>
            <a:schemeClr val="bg1"/>
          </a:solidFill>
        </p:spPr>
        <p:txBody>
          <a:bodyPr/>
          <a:lstStyle/>
          <a:p>
            <a:pPr algn="l" rtl="0" eaLnBrk="1" hangingPunct="1">
              <a:lnSpc>
                <a:spcPct val="90000"/>
              </a:lnSpc>
              <a:buFontTx/>
              <a:buNone/>
              <a:defRPr/>
            </a:pPr>
            <a:endParaRPr lang="en-US" sz="1600" b="1">
              <a:ea typeface="+mn-ea"/>
            </a:endParaRPr>
          </a:p>
          <a:p>
            <a:pPr algn="l" rtl="0" eaLnBrk="1" hangingPunct="1">
              <a:lnSpc>
                <a:spcPct val="90000"/>
              </a:lnSpc>
              <a:defRPr/>
            </a:pPr>
            <a:r>
              <a:rPr lang="en-US" sz="2800" b="1">
                <a:ea typeface="+mn-ea"/>
              </a:rPr>
              <a:t>Inverse ratio ventilation (IRV) mode reverses this ratio so that </a:t>
            </a:r>
            <a:r>
              <a:rPr lang="en-US" sz="2800" b="1">
                <a:solidFill>
                  <a:schemeClr val="hlink"/>
                </a:solidFill>
                <a:ea typeface="+mn-ea"/>
              </a:rPr>
              <a:t>inspiratory time is equal to, or longer than, expiratory time (1:1 to 4:1). </a:t>
            </a:r>
          </a:p>
          <a:p>
            <a:pPr algn="l" rtl="0" eaLnBrk="1" hangingPunct="1">
              <a:lnSpc>
                <a:spcPct val="90000"/>
              </a:lnSpc>
              <a:defRPr/>
            </a:pPr>
            <a:endParaRPr lang="en-US" sz="1600" b="1">
              <a:solidFill>
                <a:schemeClr val="hlink"/>
              </a:solidFill>
              <a:ea typeface="+mn-ea"/>
            </a:endParaRPr>
          </a:p>
          <a:p>
            <a:pPr algn="l" rtl="0" eaLnBrk="1" hangingPunct="1">
              <a:lnSpc>
                <a:spcPct val="90000"/>
              </a:lnSpc>
              <a:defRPr/>
            </a:pPr>
            <a:r>
              <a:rPr lang="en-US" sz="2800" b="1">
                <a:ea typeface="+mn-ea"/>
              </a:rPr>
              <a:t>Inverse I:E ratios are used in conjunction with pressure control </a:t>
            </a:r>
            <a:r>
              <a:rPr lang="en-US" sz="2800" b="1">
                <a:solidFill>
                  <a:schemeClr val="hlink"/>
                </a:solidFill>
                <a:ea typeface="+mn-ea"/>
              </a:rPr>
              <a:t>to improve oxygenation</a:t>
            </a:r>
            <a:r>
              <a:rPr lang="en-US" sz="2800" b="1">
                <a:ea typeface="+mn-ea"/>
              </a:rPr>
              <a:t> by expanding stiff alveoli by using longer distending times, thereby providing more opportunity for gas exchange and preventing alveolar collapse.</a:t>
            </a:r>
          </a:p>
          <a:p>
            <a:pPr algn="l" rtl="0" eaLnBrk="1" hangingPunct="1">
              <a:lnSpc>
                <a:spcPct val="90000"/>
              </a:lnSpc>
              <a:defRPr/>
            </a:pPr>
            <a:endParaRPr lang="en-US" sz="2800" b="1">
              <a:ea typeface="+mn-ea"/>
            </a:endParaRPr>
          </a:p>
          <a:p>
            <a:pPr algn="l" rtl="0" eaLnBrk="1" hangingPunct="1">
              <a:lnSpc>
                <a:spcPct val="90000"/>
              </a:lnSpc>
              <a:defRPr/>
            </a:pPr>
            <a:endParaRPr lang="en-US" sz="2800" b="1">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457200" y="1828800"/>
            <a:ext cx="8305800" cy="5257800"/>
          </a:xfrm>
          <a:solidFill>
            <a:schemeClr val="bg1"/>
          </a:solidFill>
        </p:spPr>
        <p:txBody>
          <a:bodyPr/>
          <a:lstStyle/>
          <a:p>
            <a:pPr algn="l" rtl="0" eaLnBrk="1" hangingPunct="1">
              <a:lnSpc>
                <a:spcPct val="80000"/>
              </a:lnSpc>
              <a:defRPr/>
            </a:pPr>
            <a:r>
              <a:rPr lang="en-US" sz="2800" b="1" dirty="0">
                <a:solidFill>
                  <a:schemeClr val="hlink"/>
                </a:solidFill>
                <a:ea typeface="+mn-ea"/>
              </a:rPr>
              <a:t>Constant positive airway pressure</a:t>
            </a:r>
            <a:r>
              <a:rPr lang="en-US" sz="2800" b="1" dirty="0">
                <a:ea typeface="+mn-ea"/>
              </a:rPr>
              <a:t> during spontaneous breathing</a:t>
            </a:r>
            <a:endParaRPr lang="en-US" sz="2800" b="1" dirty="0">
              <a:solidFill>
                <a:schemeClr val="hlink"/>
              </a:solidFill>
              <a:ea typeface="+mn-ea"/>
            </a:endParaRPr>
          </a:p>
          <a:p>
            <a:pPr algn="l" rtl="0" eaLnBrk="1" hangingPunct="1">
              <a:lnSpc>
                <a:spcPct val="80000"/>
              </a:lnSpc>
              <a:buFontTx/>
              <a:buNone/>
              <a:defRPr/>
            </a:pPr>
            <a:endParaRPr lang="en-US" sz="2800" b="1" dirty="0">
              <a:solidFill>
                <a:schemeClr val="hlink"/>
              </a:solidFill>
              <a:ea typeface="+mn-ea"/>
            </a:endParaRPr>
          </a:p>
          <a:p>
            <a:pPr algn="l" rtl="0" eaLnBrk="1" hangingPunct="1">
              <a:lnSpc>
                <a:spcPct val="80000"/>
              </a:lnSpc>
              <a:defRPr/>
            </a:pPr>
            <a:r>
              <a:rPr lang="en-US" sz="2800" b="1" dirty="0">
                <a:ea typeface="+mn-ea"/>
              </a:rPr>
              <a:t>CPAP allows the nurse to observe the ability of the patient to breathe spontaneously while still on the ventilator.</a:t>
            </a:r>
          </a:p>
          <a:p>
            <a:pPr eaLnBrk="1" hangingPunct="1">
              <a:lnSpc>
                <a:spcPct val="80000"/>
              </a:lnSpc>
              <a:defRPr/>
            </a:pPr>
            <a:endParaRPr lang="en-US" sz="2800" b="1" dirty="0">
              <a:ea typeface="+mn-ea"/>
            </a:endParaRPr>
          </a:p>
          <a:p>
            <a:pPr algn="l" rtl="0" eaLnBrk="1" hangingPunct="1">
              <a:lnSpc>
                <a:spcPct val="80000"/>
              </a:lnSpc>
              <a:defRPr/>
            </a:pPr>
            <a:r>
              <a:rPr lang="en-US" sz="2800" b="1" dirty="0">
                <a:ea typeface="+mn-ea"/>
              </a:rPr>
              <a:t>CPAP can be used </a:t>
            </a:r>
            <a:r>
              <a:rPr lang="en-US" sz="2800" b="1" dirty="0">
                <a:solidFill>
                  <a:schemeClr val="hlink"/>
                </a:solidFill>
                <a:ea typeface="+mn-ea"/>
              </a:rPr>
              <a:t>for intubated and </a:t>
            </a:r>
            <a:r>
              <a:rPr lang="en-US" sz="2800" b="1" dirty="0" err="1">
                <a:solidFill>
                  <a:schemeClr val="hlink"/>
                </a:solidFill>
                <a:ea typeface="+mn-ea"/>
              </a:rPr>
              <a:t>nonintubated</a:t>
            </a:r>
            <a:r>
              <a:rPr lang="en-US" sz="2800" b="1" dirty="0">
                <a:solidFill>
                  <a:schemeClr val="hlink"/>
                </a:solidFill>
                <a:ea typeface="+mn-ea"/>
              </a:rPr>
              <a:t> patients.</a:t>
            </a:r>
          </a:p>
          <a:p>
            <a:pPr algn="l" rtl="0" eaLnBrk="1" hangingPunct="1">
              <a:lnSpc>
                <a:spcPct val="80000"/>
              </a:lnSpc>
              <a:defRPr/>
            </a:pPr>
            <a:endParaRPr lang="en-US" sz="2800" b="1" dirty="0">
              <a:solidFill>
                <a:schemeClr val="hlink"/>
              </a:solidFill>
              <a:ea typeface="+mn-ea"/>
            </a:endParaRPr>
          </a:p>
          <a:p>
            <a:pPr algn="l" rtl="0" eaLnBrk="1" hangingPunct="1">
              <a:lnSpc>
                <a:spcPct val="80000"/>
              </a:lnSpc>
              <a:defRPr/>
            </a:pPr>
            <a:r>
              <a:rPr lang="en-US" sz="2800" b="1" dirty="0">
                <a:ea typeface="+mn-ea"/>
              </a:rPr>
              <a:t>It may be used as </a:t>
            </a:r>
            <a:r>
              <a:rPr lang="en-US" sz="2800" b="1" dirty="0">
                <a:solidFill>
                  <a:schemeClr val="hlink"/>
                </a:solidFill>
                <a:ea typeface="+mn-ea"/>
              </a:rPr>
              <a:t>a weaning mode</a:t>
            </a:r>
            <a:r>
              <a:rPr lang="en-US" sz="2800" b="1" dirty="0">
                <a:ea typeface="+mn-ea"/>
              </a:rPr>
              <a:t> and for </a:t>
            </a:r>
            <a:r>
              <a:rPr lang="en-US" sz="2800" b="1" dirty="0">
                <a:solidFill>
                  <a:schemeClr val="hlink"/>
                </a:solidFill>
                <a:ea typeface="+mn-ea"/>
              </a:rPr>
              <a:t>self breathing patients</a:t>
            </a:r>
            <a:r>
              <a:rPr lang="en-US" sz="2800" b="1" dirty="0">
                <a:ea typeface="+mn-ea"/>
              </a:rPr>
              <a:t> (nasal or mask CPAP)</a:t>
            </a:r>
          </a:p>
          <a:p>
            <a:pPr algn="l" rtl="0" eaLnBrk="1" hangingPunct="1">
              <a:lnSpc>
                <a:spcPct val="80000"/>
              </a:lnSpc>
              <a:defRPr/>
            </a:pPr>
            <a:endParaRPr lang="en-US" sz="2800" b="1" dirty="0">
              <a:ea typeface="+mn-ea"/>
            </a:endParaRPr>
          </a:p>
          <a:p>
            <a:pPr algn="l" rtl="0" eaLnBrk="1" hangingPunct="1">
              <a:lnSpc>
                <a:spcPct val="80000"/>
              </a:lnSpc>
              <a:defRPr/>
            </a:pPr>
            <a:endParaRPr lang="en-US" sz="2800" b="1" dirty="0">
              <a:ea typeface="+mn-ea"/>
            </a:endParaRPr>
          </a:p>
          <a:p>
            <a:pPr algn="l" rtl="0" eaLnBrk="1" hangingPunct="1">
              <a:lnSpc>
                <a:spcPct val="80000"/>
              </a:lnSpc>
              <a:buFontTx/>
              <a:buNone/>
              <a:defRPr/>
            </a:pPr>
            <a:r>
              <a:rPr lang="en-US" sz="2400" b="1" dirty="0">
                <a:ea typeface="+mn-ea"/>
              </a:rPr>
              <a:t> </a:t>
            </a:r>
          </a:p>
          <a:p>
            <a:pPr algn="l" rtl="0" eaLnBrk="1" hangingPunct="1">
              <a:lnSpc>
                <a:spcPct val="80000"/>
              </a:lnSpc>
              <a:defRPr/>
            </a:pPr>
            <a:endParaRPr lang="en-US" sz="2400" b="1" dirty="0">
              <a:ea typeface="+mn-ea"/>
            </a:endParaRPr>
          </a:p>
          <a:p>
            <a:pPr eaLnBrk="1" hangingPunct="1">
              <a:lnSpc>
                <a:spcPct val="80000"/>
              </a:lnSpc>
              <a:defRPr/>
            </a:pPr>
            <a:endParaRPr lang="en-US" sz="2400" b="1" dirty="0">
              <a:ea typeface="+mn-ea"/>
            </a:endParaRPr>
          </a:p>
        </p:txBody>
      </p:sp>
      <p:sp>
        <p:nvSpPr>
          <p:cNvPr id="150532" name="Rectangle 4"/>
          <p:cNvSpPr>
            <a:spLocks noGrp="1" noChangeArrowheads="1"/>
          </p:cNvSpPr>
          <p:nvPr>
            <p:ph type="title"/>
          </p:nvPr>
        </p:nvSpPr>
        <p:spPr/>
        <p:txBody>
          <a:bodyPr/>
          <a:lstStyle/>
          <a:p>
            <a:pPr eaLnBrk="1" hangingPunct="1">
              <a:defRPr/>
            </a:pPr>
            <a:r>
              <a:rPr lang="en-US" altLang="en-US" sz="4000" b="1">
                <a:solidFill>
                  <a:schemeClr val="hlink"/>
                </a:solidFill>
              </a:rPr>
              <a:t>4- Continuous Positive Airway </a:t>
            </a:r>
            <a:br>
              <a:rPr lang="en-US" altLang="en-US" sz="4000" b="1">
                <a:solidFill>
                  <a:schemeClr val="hlink"/>
                </a:solidFill>
              </a:rPr>
            </a:br>
            <a:r>
              <a:rPr lang="en-US" altLang="en-US" sz="4000" b="1">
                <a:solidFill>
                  <a:schemeClr val="hlink"/>
                </a:solidFill>
              </a:rPr>
              <a:t>     Pressure (CPAP)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altLang="en-US" sz="4000" b="1">
                <a:solidFill>
                  <a:schemeClr val="hlink"/>
                </a:solidFill>
              </a:rPr>
              <a:t>5- Positive end expiratory</a:t>
            </a:r>
            <a:br>
              <a:rPr lang="en-US" altLang="en-US" sz="4000" b="1">
                <a:solidFill>
                  <a:schemeClr val="hlink"/>
                </a:solidFill>
              </a:rPr>
            </a:br>
            <a:r>
              <a:rPr lang="en-US" altLang="en-US" sz="4000" b="1">
                <a:solidFill>
                  <a:schemeClr val="hlink"/>
                </a:solidFill>
              </a:rPr>
              <a:t>     pressure (PEEP)</a:t>
            </a:r>
            <a:r>
              <a:rPr lang="en-US" altLang="en-US"/>
              <a:t> </a:t>
            </a:r>
          </a:p>
        </p:txBody>
      </p:sp>
      <p:sp>
        <p:nvSpPr>
          <p:cNvPr id="161795" name="Rectangle 3"/>
          <p:cNvSpPr>
            <a:spLocks noGrp="1" noChangeArrowheads="1"/>
          </p:cNvSpPr>
          <p:nvPr>
            <p:ph type="body" idx="1"/>
          </p:nvPr>
        </p:nvSpPr>
        <p:spPr>
          <a:xfrm>
            <a:off x="457200" y="1905000"/>
            <a:ext cx="8229600" cy="4648200"/>
          </a:xfrm>
          <a:solidFill>
            <a:schemeClr val="bg1"/>
          </a:solidFill>
        </p:spPr>
        <p:txBody>
          <a:bodyPr/>
          <a:lstStyle/>
          <a:p>
            <a:pPr algn="l" rtl="0" eaLnBrk="1" hangingPunct="1">
              <a:defRPr/>
            </a:pPr>
            <a:r>
              <a:rPr lang="en-US" b="1">
                <a:ea typeface="+mn-ea"/>
              </a:rPr>
              <a:t>Positive pressure applied at the end of expiration during mandatory \ ventilator breath</a:t>
            </a:r>
          </a:p>
          <a:p>
            <a:pPr algn="l" rtl="0" eaLnBrk="1" hangingPunct="1">
              <a:defRPr/>
            </a:pPr>
            <a:endParaRPr lang="en-US" b="1">
              <a:ea typeface="+mn-ea"/>
            </a:endParaRPr>
          </a:p>
          <a:p>
            <a:pPr algn="l" rtl="0" eaLnBrk="1" hangingPunct="1">
              <a:defRPr/>
            </a:pPr>
            <a:r>
              <a:rPr lang="en-US" b="1">
                <a:ea typeface="+mn-ea"/>
              </a:rPr>
              <a:t>positive end-expiratory pressure with positive-pressure (machine) breaths. </a:t>
            </a:r>
          </a:p>
          <a:p>
            <a:pPr algn="l" rtl="0" eaLnBrk="1" hangingPunct="1">
              <a:defRPr/>
            </a:pPr>
            <a:endParaRPr lang="en-US" b="1">
              <a:ea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altLang="en-US" b="1">
                <a:solidFill>
                  <a:schemeClr val="hlink"/>
                </a:solidFill>
              </a:rPr>
              <a:t>Uses of CPAP &amp; PEEP</a:t>
            </a:r>
          </a:p>
        </p:txBody>
      </p:sp>
      <p:sp>
        <p:nvSpPr>
          <p:cNvPr id="163843" name="Rectangle 3"/>
          <p:cNvSpPr>
            <a:spLocks noGrp="1" noChangeArrowheads="1"/>
          </p:cNvSpPr>
          <p:nvPr>
            <p:ph type="body" idx="1"/>
          </p:nvPr>
        </p:nvSpPr>
        <p:spPr>
          <a:xfrm>
            <a:off x="457200" y="1676400"/>
            <a:ext cx="8229600" cy="4876800"/>
          </a:xfrm>
          <a:solidFill>
            <a:schemeClr val="bg1"/>
          </a:solidFill>
        </p:spPr>
        <p:txBody>
          <a:bodyPr/>
          <a:lstStyle/>
          <a:p>
            <a:pPr algn="l" rtl="0" eaLnBrk="1" hangingPunct="1">
              <a:lnSpc>
                <a:spcPct val="80000"/>
              </a:lnSpc>
              <a:defRPr/>
            </a:pPr>
            <a:r>
              <a:rPr lang="en-US" sz="2800" b="1">
                <a:ea typeface="+mn-ea"/>
              </a:rPr>
              <a:t>Prevent atelactasis or collapse of alveoli</a:t>
            </a:r>
          </a:p>
          <a:p>
            <a:pPr algn="l" rtl="0" eaLnBrk="1" hangingPunct="1">
              <a:lnSpc>
                <a:spcPct val="80000"/>
              </a:lnSpc>
              <a:defRPr/>
            </a:pPr>
            <a:endParaRPr lang="en-US" sz="2800" b="1">
              <a:ea typeface="+mn-ea"/>
            </a:endParaRPr>
          </a:p>
          <a:p>
            <a:pPr algn="l" rtl="0" eaLnBrk="1" hangingPunct="1">
              <a:lnSpc>
                <a:spcPct val="80000"/>
              </a:lnSpc>
              <a:defRPr/>
            </a:pPr>
            <a:r>
              <a:rPr lang="en-US" sz="2800" b="1">
                <a:ea typeface="+mn-ea"/>
              </a:rPr>
              <a:t>Treat atelactasis or collapse of alveoli</a:t>
            </a:r>
          </a:p>
          <a:p>
            <a:pPr algn="l" rtl="0" eaLnBrk="1" hangingPunct="1">
              <a:lnSpc>
                <a:spcPct val="80000"/>
              </a:lnSpc>
              <a:buFontTx/>
              <a:buNone/>
              <a:defRPr/>
            </a:pPr>
            <a:r>
              <a:rPr lang="en-US" sz="2800" b="1">
                <a:ea typeface="+mn-ea"/>
              </a:rPr>
              <a:t> </a:t>
            </a:r>
          </a:p>
          <a:p>
            <a:pPr algn="l" rtl="0" eaLnBrk="1" hangingPunct="1">
              <a:lnSpc>
                <a:spcPct val="80000"/>
              </a:lnSpc>
              <a:defRPr/>
            </a:pPr>
            <a:r>
              <a:rPr lang="en-US" sz="2800" b="1">
                <a:ea typeface="+mn-ea"/>
              </a:rPr>
              <a:t>Improve gas exchange &amp; oxygenation </a:t>
            </a:r>
          </a:p>
          <a:p>
            <a:pPr algn="l" rtl="0" eaLnBrk="1" hangingPunct="1">
              <a:lnSpc>
                <a:spcPct val="80000"/>
              </a:lnSpc>
              <a:buFontTx/>
              <a:buNone/>
              <a:defRPr/>
            </a:pPr>
            <a:r>
              <a:rPr lang="en-US" sz="2800" b="1">
                <a:ea typeface="+mn-ea"/>
              </a:rPr>
              <a:t> </a:t>
            </a:r>
          </a:p>
          <a:p>
            <a:pPr algn="l" rtl="0" eaLnBrk="1" hangingPunct="1">
              <a:lnSpc>
                <a:spcPct val="80000"/>
              </a:lnSpc>
              <a:defRPr/>
            </a:pPr>
            <a:r>
              <a:rPr lang="en-US" sz="2800" b="1">
                <a:ea typeface="+mn-ea"/>
              </a:rPr>
              <a:t>Treat hypoxemia refractory to oxygen therapy.(prevent oxygen toxicity</a:t>
            </a:r>
          </a:p>
          <a:p>
            <a:pPr algn="l" rtl="0" eaLnBrk="1" hangingPunct="1">
              <a:lnSpc>
                <a:spcPct val="80000"/>
              </a:lnSpc>
              <a:buFontTx/>
              <a:buNone/>
              <a:defRPr/>
            </a:pPr>
            <a:endParaRPr lang="en-US" sz="2800" b="1">
              <a:ea typeface="+mn-ea"/>
            </a:endParaRPr>
          </a:p>
          <a:p>
            <a:pPr algn="l" rtl="0" eaLnBrk="1" hangingPunct="1">
              <a:lnSpc>
                <a:spcPct val="80000"/>
              </a:lnSpc>
              <a:defRPr/>
            </a:pPr>
            <a:r>
              <a:rPr lang="en-US" sz="2800" b="1">
                <a:ea typeface="+mn-ea"/>
              </a:rPr>
              <a:t>Treat pulmonary edema ( pressure help expulsion of fluids from alveoli </a:t>
            </a:r>
          </a:p>
          <a:p>
            <a:pPr eaLnBrk="1" hangingPunct="1">
              <a:lnSpc>
                <a:spcPct val="80000"/>
              </a:lnSpc>
              <a:defRPr/>
            </a:pPr>
            <a:endParaRPr lang="en-US" sz="2800">
              <a:ea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altLang="en-US" sz="4000" b="1">
                <a:solidFill>
                  <a:schemeClr val="hlink"/>
                </a:solidFill>
              </a:rPr>
              <a:t>Common Ventilator Settings</a:t>
            </a:r>
            <a:br>
              <a:rPr lang="en-US" altLang="en-US" sz="4000" b="1">
                <a:solidFill>
                  <a:schemeClr val="hlink"/>
                </a:solidFill>
              </a:rPr>
            </a:br>
            <a:r>
              <a:rPr lang="en-US" altLang="en-US" sz="4000" b="1">
                <a:solidFill>
                  <a:schemeClr val="hlink"/>
                </a:solidFill>
              </a:rPr>
              <a:t> parameters/ controls</a:t>
            </a:r>
          </a:p>
        </p:txBody>
      </p:sp>
      <p:sp>
        <p:nvSpPr>
          <p:cNvPr id="113667" name="Rectangle 3"/>
          <p:cNvSpPr>
            <a:spLocks noGrp="1" noChangeArrowheads="1"/>
          </p:cNvSpPr>
          <p:nvPr>
            <p:ph type="body" idx="1"/>
          </p:nvPr>
        </p:nvSpPr>
        <p:spPr>
          <a:xfrm>
            <a:off x="457200" y="1905000"/>
            <a:ext cx="8229600" cy="4648200"/>
          </a:xfrm>
          <a:solidFill>
            <a:schemeClr val="bg1"/>
          </a:solidFill>
        </p:spPr>
        <p:txBody>
          <a:bodyPr/>
          <a:lstStyle/>
          <a:p>
            <a:pPr algn="l" rtl="0" eaLnBrk="1" hangingPunct="1">
              <a:lnSpc>
                <a:spcPct val="90000"/>
              </a:lnSpc>
              <a:defRPr/>
            </a:pPr>
            <a:r>
              <a:rPr lang="en-US" b="1">
                <a:ea typeface="+mn-ea"/>
              </a:rPr>
              <a:t>Fraction of inspired oxygen (FIO</a:t>
            </a:r>
            <a:r>
              <a:rPr lang="en-US" b="1" baseline="-25000">
                <a:effectLst/>
                <a:ea typeface="+mn-ea"/>
              </a:rPr>
              <a:t>2</a:t>
            </a:r>
            <a:r>
              <a:rPr lang="en-US" b="1">
                <a:ea typeface="+mn-ea"/>
              </a:rPr>
              <a:t>)</a:t>
            </a:r>
          </a:p>
          <a:p>
            <a:pPr algn="l" rtl="0" eaLnBrk="1" hangingPunct="1">
              <a:lnSpc>
                <a:spcPct val="90000"/>
              </a:lnSpc>
              <a:defRPr/>
            </a:pPr>
            <a:r>
              <a:rPr lang="en-US" b="1">
                <a:ea typeface="+mn-ea"/>
              </a:rPr>
              <a:t>Tidal Volume (VT)</a:t>
            </a:r>
          </a:p>
          <a:p>
            <a:pPr algn="l" rtl="0" eaLnBrk="1" hangingPunct="1">
              <a:lnSpc>
                <a:spcPct val="90000"/>
              </a:lnSpc>
              <a:defRPr/>
            </a:pPr>
            <a:r>
              <a:rPr lang="en-US" b="1">
                <a:ea typeface="+mn-ea"/>
              </a:rPr>
              <a:t>Peak Flow/ Flow Rate</a:t>
            </a:r>
          </a:p>
          <a:p>
            <a:pPr algn="l" rtl="0" eaLnBrk="1" hangingPunct="1">
              <a:lnSpc>
                <a:spcPct val="90000"/>
              </a:lnSpc>
              <a:defRPr/>
            </a:pPr>
            <a:r>
              <a:rPr lang="en-US" b="1">
                <a:ea typeface="+mn-ea"/>
              </a:rPr>
              <a:t>Respiratory Rate/ Breath Rate / Frequency ( F)</a:t>
            </a:r>
          </a:p>
          <a:p>
            <a:pPr algn="l" rtl="0" eaLnBrk="1" hangingPunct="1">
              <a:lnSpc>
                <a:spcPct val="90000"/>
              </a:lnSpc>
              <a:defRPr/>
            </a:pPr>
            <a:r>
              <a:rPr lang="en-US" b="1">
                <a:ea typeface="+mn-ea"/>
              </a:rPr>
              <a:t>Minute Volume  (VE)</a:t>
            </a:r>
          </a:p>
          <a:p>
            <a:pPr algn="l" rtl="0" eaLnBrk="1" hangingPunct="1">
              <a:lnSpc>
                <a:spcPct val="90000"/>
              </a:lnSpc>
              <a:defRPr/>
            </a:pPr>
            <a:r>
              <a:rPr lang="en-US" b="1">
                <a:ea typeface="+mn-ea"/>
              </a:rPr>
              <a:t>I:E  Ratio  (Inspiration to Expiration Ratio)</a:t>
            </a:r>
          </a:p>
          <a:p>
            <a:pPr algn="l" rtl="0" eaLnBrk="1" hangingPunct="1">
              <a:lnSpc>
                <a:spcPct val="90000"/>
              </a:lnSpc>
              <a:defRPr/>
            </a:pPr>
            <a:r>
              <a:rPr lang="en-US" b="1">
                <a:ea typeface="+mn-ea"/>
              </a:rPr>
              <a:t>Sigh</a:t>
            </a:r>
          </a:p>
          <a:p>
            <a:pPr algn="l" rtl="0" eaLnBrk="1" hangingPunct="1">
              <a:lnSpc>
                <a:spcPct val="90000"/>
              </a:lnSpc>
              <a:defRPr/>
            </a:pPr>
            <a:endParaRPr lang="en-US" b="1">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altLang="en-US" sz="4000" b="1" u="sng">
                <a:solidFill>
                  <a:schemeClr val="hlink"/>
                </a:solidFill>
              </a:rPr>
              <a:t>● Fraction of inspired oxygen (FIO</a:t>
            </a:r>
            <a:r>
              <a:rPr lang="en-US" altLang="en-US" sz="4000" b="1" baseline="-25000">
                <a:solidFill>
                  <a:schemeClr val="hlink"/>
                </a:solidFill>
                <a:effectLst/>
              </a:rPr>
              <a:t>2</a:t>
            </a:r>
            <a:r>
              <a:rPr lang="en-US" altLang="en-US" sz="4000" b="1" u="sng">
                <a:solidFill>
                  <a:schemeClr val="hlink"/>
                </a:solidFill>
              </a:rPr>
              <a:t>)</a:t>
            </a:r>
          </a:p>
        </p:txBody>
      </p:sp>
      <p:sp>
        <p:nvSpPr>
          <p:cNvPr id="39939" name="Rectangle 3"/>
          <p:cNvSpPr>
            <a:spLocks noGrp="1" noChangeArrowheads="1"/>
          </p:cNvSpPr>
          <p:nvPr>
            <p:ph type="body" idx="1"/>
          </p:nvPr>
        </p:nvSpPr>
        <p:spPr>
          <a:xfrm>
            <a:off x="457200" y="1905000"/>
            <a:ext cx="8229600" cy="4572000"/>
          </a:xfrm>
          <a:solidFill>
            <a:schemeClr val="bg1"/>
          </a:solidFill>
        </p:spPr>
        <p:txBody>
          <a:bodyPr/>
          <a:lstStyle/>
          <a:p>
            <a:pPr algn="l" rtl="0" eaLnBrk="1" hangingPunct="1">
              <a:lnSpc>
                <a:spcPct val="80000"/>
              </a:lnSpc>
            </a:pPr>
            <a:r>
              <a:rPr lang="en-US" altLang="en-US" sz="2800" b="1" smtClean="0">
                <a:effectLst/>
              </a:rPr>
              <a:t>The percent of oxygen concentration that the patient is receiving from the ventilator.  </a:t>
            </a:r>
            <a:r>
              <a:rPr lang="en-US" altLang="en-US" sz="2800" b="1" smtClean="0">
                <a:solidFill>
                  <a:schemeClr val="hlink"/>
                </a:solidFill>
                <a:effectLst/>
              </a:rPr>
              <a:t>(Between 21% &amp; 100%) </a:t>
            </a:r>
          </a:p>
          <a:p>
            <a:pPr algn="l" rtl="0" eaLnBrk="1" hangingPunct="1">
              <a:lnSpc>
                <a:spcPct val="80000"/>
              </a:lnSpc>
              <a:buFontTx/>
              <a:buNone/>
            </a:pPr>
            <a:r>
              <a:rPr lang="en-US" altLang="en-US" sz="2800" b="1" smtClean="0">
                <a:effectLst/>
              </a:rPr>
              <a:t>   (room air has 21% oxygen  content).</a:t>
            </a:r>
          </a:p>
          <a:p>
            <a:pPr algn="l" rtl="0" eaLnBrk="1" hangingPunct="1">
              <a:lnSpc>
                <a:spcPct val="80000"/>
              </a:lnSpc>
              <a:buFontTx/>
              <a:buNone/>
            </a:pPr>
            <a:endParaRPr lang="en-US" altLang="en-US" sz="2800" b="1" smtClean="0">
              <a:effectLst/>
            </a:endParaRPr>
          </a:p>
          <a:p>
            <a:pPr algn="l" rtl="0" eaLnBrk="1" hangingPunct="1">
              <a:lnSpc>
                <a:spcPct val="80000"/>
              </a:lnSpc>
              <a:buFontTx/>
              <a:buNone/>
            </a:pPr>
            <a:endParaRPr lang="en-US" altLang="en-US" sz="2800" b="1" smtClean="0">
              <a:effectLst/>
            </a:endParaRPr>
          </a:p>
          <a:p>
            <a:pPr algn="l" rtl="0" eaLnBrk="1" hangingPunct="1">
              <a:lnSpc>
                <a:spcPct val="80000"/>
              </a:lnSpc>
            </a:pPr>
            <a:r>
              <a:rPr lang="en-US" altLang="en-US" sz="2800" b="1" smtClean="0">
                <a:effectLst/>
              </a:rPr>
              <a:t>Initially a patient is placed on a high level of FIO</a:t>
            </a:r>
            <a:r>
              <a:rPr lang="en-US" altLang="en-US" sz="2800" b="1" baseline="-25000" smtClean="0">
                <a:effectLst/>
              </a:rPr>
              <a:t>2 </a:t>
            </a:r>
            <a:r>
              <a:rPr lang="en-US" altLang="en-US" sz="2800" b="1" smtClean="0">
                <a:solidFill>
                  <a:schemeClr val="hlink"/>
                </a:solidFill>
                <a:effectLst/>
              </a:rPr>
              <a:t>(60% or higher).</a:t>
            </a:r>
          </a:p>
          <a:p>
            <a:pPr algn="l" rtl="0" eaLnBrk="1" hangingPunct="1">
              <a:lnSpc>
                <a:spcPct val="80000"/>
              </a:lnSpc>
              <a:buFontTx/>
              <a:buNone/>
            </a:pPr>
            <a:r>
              <a:rPr lang="en-US" altLang="en-US" sz="2800" b="1" smtClean="0">
                <a:effectLst/>
              </a:rPr>
              <a:t> </a:t>
            </a:r>
          </a:p>
          <a:p>
            <a:pPr algn="l" rtl="0" eaLnBrk="1" hangingPunct="1">
              <a:lnSpc>
                <a:spcPct val="80000"/>
              </a:lnSpc>
            </a:pPr>
            <a:r>
              <a:rPr lang="en-US" altLang="en-US" sz="2800" b="1" smtClean="0">
                <a:solidFill>
                  <a:schemeClr val="hlink"/>
                </a:solidFill>
                <a:effectLst/>
              </a:rPr>
              <a:t>Subsequent changes in FIO</a:t>
            </a:r>
            <a:r>
              <a:rPr lang="en-US" altLang="en-US" sz="2800" b="1" baseline="-25000" smtClean="0">
                <a:solidFill>
                  <a:schemeClr val="hlink"/>
                </a:solidFill>
                <a:effectLst/>
              </a:rPr>
              <a:t>2</a:t>
            </a:r>
            <a:r>
              <a:rPr lang="en-US" altLang="en-US" sz="2800" b="1" smtClean="0">
                <a:solidFill>
                  <a:schemeClr val="hlink"/>
                </a:solidFill>
                <a:effectLst/>
              </a:rPr>
              <a:t> are based on ABGs and the SaO</a:t>
            </a:r>
            <a:r>
              <a:rPr lang="en-US" altLang="en-US" sz="2800" b="1" baseline="-25000" smtClean="0">
                <a:solidFill>
                  <a:schemeClr val="hlink"/>
                </a:solidFill>
                <a:effectLst/>
              </a:rPr>
              <a:t>2</a:t>
            </a:r>
            <a:r>
              <a:rPr lang="en-US" altLang="en-US" sz="2800" b="1" smtClean="0">
                <a:solidFill>
                  <a:schemeClr val="hlink"/>
                </a:solidFill>
                <a:effectLst/>
              </a:rPr>
              <a:t>. </a:t>
            </a:r>
          </a:p>
          <a:p>
            <a:pPr algn="l" rtl="0" eaLnBrk="1" hangingPunct="1">
              <a:lnSpc>
                <a:spcPct val="80000"/>
              </a:lnSpc>
              <a:buFontTx/>
              <a:buNone/>
            </a:pPr>
            <a:endParaRPr lang="en-US" altLang="en-US" sz="2800" b="1" smtClean="0">
              <a:solidFill>
                <a:schemeClr val="hlink"/>
              </a:solidFill>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609600"/>
            <a:ext cx="8229600" cy="5867400"/>
          </a:xfrm>
          <a:solidFill>
            <a:schemeClr val="bg1"/>
          </a:solidFill>
        </p:spPr>
        <p:txBody>
          <a:bodyPr/>
          <a:lstStyle/>
          <a:p>
            <a:pPr algn="l" rtl="0" eaLnBrk="1" hangingPunct="1">
              <a:lnSpc>
                <a:spcPct val="80000"/>
              </a:lnSpc>
            </a:pPr>
            <a:r>
              <a:rPr lang="en-US" altLang="en-US" sz="2400" b="1" smtClean="0">
                <a:solidFill>
                  <a:schemeClr val="hlink"/>
                </a:solidFill>
                <a:effectLst/>
              </a:rPr>
              <a:t>In adult patients</a:t>
            </a:r>
            <a:r>
              <a:rPr lang="en-US" altLang="en-US" sz="2400" b="1" smtClean="0">
                <a:effectLst/>
              </a:rPr>
              <a:t> the initial FiO</a:t>
            </a:r>
            <a:r>
              <a:rPr lang="en-US" altLang="en-US" sz="2400" b="1" baseline="-25000" smtClean="0">
                <a:effectLst/>
              </a:rPr>
              <a:t>2</a:t>
            </a:r>
            <a:r>
              <a:rPr lang="en-US" altLang="en-US" sz="2400" b="1" smtClean="0">
                <a:effectLst/>
              </a:rPr>
              <a:t> may be set at 100% until arterial blood gases can document adequate oxygenation.</a:t>
            </a:r>
          </a:p>
          <a:p>
            <a:pPr algn="l" rtl="0" eaLnBrk="1" hangingPunct="1">
              <a:lnSpc>
                <a:spcPct val="80000"/>
              </a:lnSpc>
              <a:buFontTx/>
              <a:buNone/>
            </a:pPr>
            <a:endParaRPr lang="en-US" altLang="en-US" sz="2400" b="1" smtClean="0">
              <a:effectLst/>
            </a:endParaRPr>
          </a:p>
          <a:p>
            <a:pPr algn="l" rtl="0" eaLnBrk="1" hangingPunct="1">
              <a:lnSpc>
                <a:spcPct val="80000"/>
              </a:lnSpc>
            </a:pPr>
            <a:r>
              <a:rPr lang="en-US" altLang="en-US" sz="2400" b="1" smtClean="0">
                <a:effectLst/>
              </a:rPr>
              <a:t>An FiO</a:t>
            </a:r>
            <a:r>
              <a:rPr lang="en-US" altLang="en-US" sz="2400" b="1" baseline="-25000" smtClean="0">
                <a:effectLst/>
              </a:rPr>
              <a:t>2 </a:t>
            </a:r>
            <a:r>
              <a:rPr lang="en-US" altLang="en-US" sz="2400" b="1" smtClean="0">
                <a:effectLst/>
              </a:rPr>
              <a:t>of 100% for an extended period of time can be dangerous </a:t>
            </a:r>
            <a:r>
              <a:rPr lang="en-US" altLang="en-US" sz="2400" b="1" smtClean="0">
                <a:solidFill>
                  <a:schemeClr val="hlink"/>
                </a:solidFill>
                <a:effectLst/>
              </a:rPr>
              <a:t>( oxygen toxicity)</a:t>
            </a:r>
            <a:r>
              <a:rPr lang="en-US" altLang="en-US" sz="2400" b="1" smtClean="0">
                <a:effectLst/>
              </a:rPr>
              <a:t> but it can protect against hypoxemia</a:t>
            </a:r>
          </a:p>
          <a:p>
            <a:pPr algn="l" rtl="0" eaLnBrk="1" hangingPunct="1">
              <a:lnSpc>
                <a:spcPct val="80000"/>
              </a:lnSpc>
              <a:buFontTx/>
              <a:buNone/>
            </a:pPr>
            <a:endParaRPr lang="en-US" altLang="en-US" sz="2400" b="1" smtClean="0">
              <a:effectLst/>
            </a:endParaRPr>
          </a:p>
          <a:p>
            <a:pPr algn="l" rtl="0" eaLnBrk="1" hangingPunct="1">
              <a:lnSpc>
                <a:spcPct val="80000"/>
              </a:lnSpc>
            </a:pPr>
            <a:r>
              <a:rPr lang="en-US" altLang="en-US" sz="2400" b="1" smtClean="0">
                <a:solidFill>
                  <a:schemeClr val="hlink"/>
                </a:solidFill>
                <a:effectLst/>
              </a:rPr>
              <a:t>For infants</a:t>
            </a:r>
            <a:r>
              <a:rPr lang="en-US" altLang="en-US" sz="2400" b="1" smtClean="0">
                <a:effectLst/>
              </a:rPr>
              <a:t>, and especially </a:t>
            </a:r>
            <a:r>
              <a:rPr lang="en-US" altLang="en-US" sz="2400" b="1" smtClean="0">
                <a:solidFill>
                  <a:schemeClr val="hlink"/>
                </a:solidFill>
                <a:effectLst/>
              </a:rPr>
              <a:t>in premature infants</a:t>
            </a:r>
            <a:r>
              <a:rPr lang="en-US" altLang="en-US" sz="2400" b="1" smtClean="0">
                <a:effectLst/>
              </a:rPr>
              <a:t>, high levels of FiO</a:t>
            </a:r>
            <a:r>
              <a:rPr lang="en-US" altLang="en-US" sz="2400" b="1" baseline="-25000" smtClean="0">
                <a:effectLst/>
              </a:rPr>
              <a:t>2</a:t>
            </a:r>
            <a:r>
              <a:rPr lang="en-US" altLang="en-US" sz="2400" b="1" smtClean="0">
                <a:effectLst/>
              </a:rPr>
              <a:t> (&gt;60%) should be  avoided.</a:t>
            </a:r>
          </a:p>
          <a:p>
            <a:pPr algn="l" rtl="0" eaLnBrk="1" hangingPunct="1">
              <a:lnSpc>
                <a:spcPct val="80000"/>
              </a:lnSpc>
              <a:buFontTx/>
              <a:buNone/>
            </a:pPr>
            <a:endParaRPr lang="en-US" altLang="en-US" sz="2400" b="1" smtClean="0">
              <a:effectLst/>
            </a:endParaRPr>
          </a:p>
          <a:p>
            <a:pPr algn="l" rtl="0" eaLnBrk="1" hangingPunct="1">
              <a:lnSpc>
                <a:spcPct val="80000"/>
              </a:lnSpc>
            </a:pPr>
            <a:r>
              <a:rPr lang="en-US" altLang="en-US" sz="2400" b="1" smtClean="0">
                <a:effectLst/>
              </a:rPr>
              <a:t>Usually the FIO</a:t>
            </a:r>
            <a:r>
              <a:rPr lang="en-US" altLang="en-US" sz="2400" b="1" baseline="-25000" smtClean="0">
                <a:effectLst/>
              </a:rPr>
              <a:t>2</a:t>
            </a:r>
            <a:r>
              <a:rPr lang="en-US" altLang="en-US" sz="2400" b="1" smtClean="0">
                <a:effectLst/>
              </a:rPr>
              <a:t> is adjusted to maintain an SaO</a:t>
            </a:r>
            <a:r>
              <a:rPr lang="en-US" altLang="en-US" sz="2400" b="1" baseline="-25000" smtClean="0">
                <a:effectLst/>
              </a:rPr>
              <a:t>2 </a:t>
            </a:r>
            <a:r>
              <a:rPr lang="en-US" altLang="en-US" sz="2400" b="1" smtClean="0">
                <a:effectLst/>
              </a:rPr>
              <a:t>of greater than 90% (roughly equivalent to a PaO</a:t>
            </a:r>
            <a:r>
              <a:rPr lang="en-US" altLang="en-US" sz="2400" b="1" baseline="-25000" smtClean="0">
                <a:effectLst/>
              </a:rPr>
              <a:t>2</a:t>
            </a:r>
            <a:r>
              <a:rPr lang="en-US" altLang="en-US" sz="2400" b="1" smtClean="0">
                <a:effectLst/>
              </a:rPr>
              <a:t> &gt;60 mm Hg). </a:t>
            </a:r>
          </a:p>
          <a:p>
            <a:pPr algn="l" rtl="0" eaLnBrk="1" hangingPunct="1">
              <a:lnSpc>
                <a:spcPct val="80000"/>
              </a:lnSpc>
            </a:pPr>
            <a:endParaRPr lang="en-US" altLang="en-US" sz="2400" b="1" smtClean="0">
              <a:effectLst/>
            </a:endParaRPr>
          </a:p>
          <a:p>
            <a:pPr algn="l" rtl="0" eaLnBrk="1" hangingPunct="1">
              <a:lnSpc>
                <a:spcPct val="80000"/>
              </a:lnSpc>
            </a:pPr>
            <a:r>
              <a:rPr lang="en-US" altLang="en-US" sz="2400" b="1" smtClean="0">
                <a:solidFill>
                  <a:schemeClr val="hlink"/>
                </a:solidFill>
                <a:effectLst/>
              </a:rPr>
              <a:t>Oxygen toxicity</a:t>
            </a:r>
            <a:r>
              <a:rPr lang="en-US" altLang="en-US" sz="2400" b="1" smtClean="0">
                <a:effectLst/>
              </a:rPr>
              <a:t> is a concern when </a:t>
            </a:r>
            <a:r>
              <a:rPr lang="en-US" altLang="en-US" sz="2400" b="1" smtClean="0">
                <a:solidFill>
                  <a:schemeClr val="hlink"/>
                </a:solidFill>
                <a:effectLst/>
              </a:rPr>
              <a:t>an FIO</a:t>
            </a:r>
            <a:r>
              <a:rPr lang="en-US" altLang="en-US" sz="2400" b="1" baseline="-25000" smtClean="0">
                <a:solidFill>
                  <a:schemeClr val="hlink"/>
                </a:solidFill>
                <a:effectLst/>
              </a:rPr>
              <a:t>2</a:t>
            </a:r>
            <a:r>
              <a:rPr lang="en-US" altLang="en-US" sz="2400" b="1" smtClean="0">
                <a:solidFill>
                  <a:schemeClr val="hlink"/>
                </a:solidFill>
                <a:effectLst/>
              </a:rPr>
              <a:t> of greater than 60% is required</a:t>
            </a:r>
            <a:r>
              <a:rPr lang="en-US" altLang="en-US" sz="2400" b="1" smtClean="0">
                <a:effectLst/>
              </a:rPr>
              <a:t> for more than 25 hours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ltLang="en-US" b="1" u="sng">
                <a:solidFill>
                  <a:schemeClr val="hlink"/>
                </a:solidFill>
              </a:rPr>
              <a:t>● Tidal Volume (VT)</a:t>
            </a:r>
          </a:p>
        </p:txBody>
      </p:sp>
      <p:sp>
        <p:nvSpPr>
          <p:cNvPr id="78851" name="Rectangle 3"/>
          <p:cNvSpPr>
            <a:spLocks noGrp="1" noChangeArrowheads="1"/>
          </p:cNvSpPr>
          <p:nvPr>
            <p:ph type="body" idx="1"/>
          </p:nvPr>
        </p:nvSpPr>
        <p:spPr>
          <a:xfrm>
            <a:off x="457200" y="1676400"/>
            <a:ext cx="8229600" cy="4800600"/>
          </a:xfrm>
          <a:solidFill>
            <a:schemeClr val="bg1"/>
          </a:solidFill>
        </p:spPr>
        <p:txBody>
          <a:bodyPr/>
          <a:lstStyle/>
          <a:p>
            <a:pPr algn="l" rtl="0" eaLnBrk="1" hangingPunct="1">
              <a:lnSpc>
                <a:spcPct val="80000"/>
              </a:lnSpc>
              <a:defRPr/>
            </a:pPr>
            <a:r>
              <a:rPr lang="en-US" sz="2800" b="1">
                <a:ea typeface="+mn-ea"/>
              </a:rPr>
              <a:t>The volume of air delivered to a patient during a ventilator breath. </a:t>
            </a:r>
          </a:p>
          <a:p>
            <a:pPr algn="l" rtl="0" eaLnBrk="1" hangingPunct="1">
              <a:lnSpc>
                <a:spcPct val="80000"/>
              </a:lnSpc>
              <a:buFontTx/>
              <a:buNone/>
              <a:defRPr/>
            </a:pPr>
            <a:endParaRPr lang="en-US" sz="2800" b="1">
              <a:ea typeface="+mn-ea"/>
            </a:endParaRPr>
          </a:p>
          <a:p>
            <a:pPr algn="l" rtl="0" eaLnBrk="1" hangingPunct="1">
              <a:lnSpc>
                <a:spcPct val="80000"/>
              </a:lnSpc>
              <a:defRPr/>
            </a:pPr>
            <a:r>
              <a:rPr lang="en-US" sz="2800" b="1">
                <a:ea typeface="+mn-ea"/>
              </a:rPr>
              <a:t>The amount of air inspired and expired with each breath. </a:t>
            </a:r>
          </a:p>
          <a:p>
            <a:pPr algn="l" rtl="0" eaLnBrk="1" hangingPunct="1">
              <a:lnSpc>
                <a:spcPct val="80000"/>
              </a:lnSpc>
              <a:buFontTx/>
              <a:buNone/>
              <a:defRPr/>
            </a:pPr>
            <a:endParaRPr lang="en-US" sz="2800" b="1">
              <a:ea typeface="+mn-ea"/>
            </a:endParaRPr>
          </a:p>
          <a:p>
            <a:pPr algn="l" rtl="0" eaLnBrk="1" hangingPunct="1">
              <a:lnSpc>
                <a:spcPct val="80000"/>
              </a:lnSpc>
              <a:defRPr/>
            </a:pPr>
            <a:r>
              <a:rPr lang="en-US" sz="2800" b="1">
                <a:ea typeface="+mn-ea"/>
              </a:rPr>
              <a:t>Usual volume selected is between </a:t>
            </a:r>
            <a:r>
              <a:rPr lang="en-US" sz="2800" b="1">
                <a:solidFill>
                  <a:schemeClr val="hlink"/>
                </a:solidFill>
                <a:ea typeface="+mn-ea"/>
              </a:rPr>
              <a:t>5 to 15 ml/ kg body weight)</a:t>
            </a:r>
          </a:p>
          <a:p>
            <a:pPr algn="l" rtl="0" eaLnBrk="1" hangingPunct="1">
              <a:lnSpc>
                <a:spcPct val="80000"/>
              </a:lnSpc>
              <a:buFontTx/>
              <a:buNone/>
              <a:defRPr/>
            </a:pPr>
            <a:endParaRPr lang="en-US" sz="2800" b="1">
              <a:solidFill>
                <a:schemeClr val="hlink"/>
              </a:solidFill>
              <a:ea typeface="+mn-ea"/>
            </a:endParaRPr>
          </a:p>
          <a:p>
            <a:pPr algn="l" rtl="0" eaLnBrk="1" hangingPunct="1">
              <a:lnSpc>
                <a:spcPct val="80000"/>
              </a:lnSpc>
              <a:defRPr/>
            </a:pPr>
            <a:endParaRPr lang="en-US" sz="2800" b="1">
              <a:solidFill>
                <a:schemeClr val="hlink"/>
              </a:solidFill>
              <a:ea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altLang="en-US" b="1" u="sng">
                <a:solidFill>
                  <a:schemeClr val="hlink"/>
                </a:solidFill>
              </a:rPr>
              <a:t>● Peak Flow/ Flow Rate</a:t>
            </a:r>
          </a:p>
        </p:txBody>
      </p:sp>
      <p:sp>
        <p:nvSpPr>
          <p:cNvPr id="79875" name="Rectangle 3"/>
          <p:cNvSpPr>
            <a:spLocks noGrp="1" noChangeArrowheads="1"/>
          </p:cNvSpPr>
          <p:nvPr>
            <p:ph type="body" idx="1"/>
          </p:nvPr>
        </p:nvSpPr>
        <p:spPr>
          <a:xfrm>
            <a:off x="457200" y="1524000"/>
            <a:ext cx="8229600" cy="5029200"/>
          </a:xfrm>
          <a:solidFill>
            <a:schemeClr val="bg1"/>
          </a:solidFill>
        </p:spPr>
        <p:txBody>
          <a:bodyPr/>
          <a:lstStyle/>
          <a:p>
            <a:pPr algn="l" rtl="0" eaLnBrk="1" hangingPunct="1">
              <a:lnSpc>
                <a:spcPct val="90000"/>
              </a:lnSpc>
              <a:defRPr/>
            </a:pPr>
            <a:r>
              <a:rPr lang="en-US" b="1">
                <a:ea typeface="+mn-ea"/>
              </a:rPr>
              <a:t>The speed of delivering air per unit of time, and is expressed in liters per minute. </a:t>
            </a:r>
          </a:p>
          <a:p>
            <a:pPr algn="l" rtl="0" eaLnBrk="1" hangingPunct="1">
              <a:lnSpc>
                <a:spcPct val="90000"/>
              </a:lnSpc>
              <a:defRPr/>
            </a:pPr>
            <a:endParaRPr lang="en-US" b="1">
              <a:ea typeface="+mn-ea"/>
            </a:endParaRPr>
          </a:p>
          <a:p>
            <a:pPr algn="l" rtl="0" eaLnBrk="1" hangingPunct="1">
              <a:lnSpc>
                <a:spcPct val="90000"/>
              </a:lnSpc>
              <a:defRPr/>
            </a:pPr>
            <a:r>
              <a:rPr lang="en-US" b="1">
                <a:ea typeface="+mn-ea"/>
              </a:rPr>
              <a:t>The higher the flow rate, the faster peak airway pressure is reached and the shorter the inspiration;</a:t>
            </a:r>
          </a:p>
          <a:p>
            <a:pPr algn="l" rtl="0" eaLnBrk="1" hangingPunct="1">
              <a:lnSpc>
                <a:spcPct val="90000"/>
              </a:lnSpc>
              <a:buFontTx/>
              <a:buNone/>
              <a:defRPr/>
            </a:pPr>
            <a:r>
              <a:rPr lang="en-US" b="1">
                <a:ea typeface="+mn-ea"/>
              </a:rPr>
              <a:t> </a:t>
            </a:r>
          </a:p>
          <a:p>
            <a:pPr algn="l" rtl="0" eaLnBrk="1" hangingPunct="1">
              <a:lnSpc>
                <a:spcPct val="90000"/>
              </a:lnSpc>
              <a:defRPr/>
            </a:pPr>
            <a:r>
              <a:rPr lang="en-US" b="1">
                <a:ea typeface="+mn-ea"/>
              </a:rPr>
              <a:t>The lower the flow rate, the longer the inspiration.</a:t>
            </a:r>
          </a:p>
          <a:p>
            <a:pPr algn="l" rtl="0" eaLnBrk="1" hangingPunct="1">
              <a:lnSpc>
                <a:spcPct val="90000"/>
              </a:lnSpc>
              <a:buFontTx/>
              <a:buNone/>
              <a:defRPr/>
            </a:pPr>
            <a:endParaRPr lang="en-US" b="1">
              <a:ea typeface="+mn-ea"/>
            </a:endParaRPr>
          </a:p>
          <a:p>
            <a:pPr algn="l" rtl="0" eaLnBrk="1" hangingPunct="1">
              <a:lnSpc>
                <a:spcPct val="90000"/>
              </a:lnSpc>
              <a:buFontTx/>
              <a:buNone/>
              <a:defRPr/>
            </a:pPr>
            <a:endParaRPr lang="en-US" b="1">
              <a:ea typeface="+mn-e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altLang="en-US" sz="4000" b="1" u="sng">
                <a:solidFill>
                  <a:schemeClr val="hlink"/>
                </a:solidFill>
              </a:rPr>
              <a:t>● Respiratory Rate/ Breath</a:t>
            </a:r>
            <a:br>
              <a:rPr lang="en-US" altLang="en-US" sz="4000" b="1" u="sng">
                <a:solidFill>
                  <a:schemeClr val="hlink"/>
                </a:solidFill>
              </a:rPr>
            </a:br>
            <a:r>
              <a:rPr lang="en-US" altLang="en-US" sz="4000" b="1">
                <a:solidFill>
                  <a:schemeClr val="hlink"/>
                </a:solidFill>
              </a:rPr>
              <a:t>   </a:t>
            </a:r>
            <a:r>
              <a:rPr lang="en-US" altLang="en-US" sz="4000" b="1" u="sng">
                <a:solidFill>
                  <a:schemeClr val="hlink"/>
                </a:solidFill>
              </a:rPr>
              <a:t>Rate / Frequency ( F)</a:t>
            </a:r>
          </a:p>
        </p:txBody>
      </p:sp>
      <p:sp>
        <p:nvSpPr>
          <p:cNvPr id="80899" name="Rectangle 3"/>
          <p:cNvSpPr>
            <a:spLocks noGrp="1" noChangeArrowheads="1"/>
          </p:cNvSpPr>
          <p:nvPr>
            <p:ph type="body" idx="1"/>
          </p:nvPr>
        </p:nvSpPr>
        <p:spPr>
          <a:xfrm>
            <a:off x="457200" y="1905000"/>
            <a:ext cx="8229600" cy="4648200"/>
          </a:xfrm>
          <a:solidFill>
            <a:schemeClr val="bg1"/>
          </a:solidFill>
        </p:spPr>
        <p:txBody>
          <a:bodyPr/>
          <a:lstStyle/>
          <a:p>
            <a:pPr algn="l" rtl="0" eaLnBrk="1" hangingPunct="1">
              <a:defRPr/>
            </a:pPr>
            <a:r>
              <a:rPr lang="en-US" altLang="en-US" sz="2800" b="1"/>
              <a:t>The number of breaths the ventilator will deliver/minute </a:t>
            </a:r>
            <a:r>
              <a:rPr lang="en-US" altLang="en-US" sz="2800" b="1">
                <a:solidFill>
                  <a:schemeClr val="hlink"/>
                </a:solidFill>
              </a:rPr>
              <a:t>(10-16 b/m). </a:t>
            </a:r>
          </a:p>
          <a:p>
            <a:pPr algn="l" rtl="0" eaLnBrk="1" hangingPunct="1">
              <a:defRPr/>
            </a:pPr>
            <a:endParaRPr lang="en-US" altLang="en-US" sz="2800" b="1">
              <a:solidFill>
                <a:schemeClr val="hlink"/>
              </a:solidFill>
            </a:endParaRPr>
          </a:p>
          <a:p>
            <a:pPr algn="l" rtl="0" eaLnBrk="1" hangingPunct="1">
              <a:defRPr/>
            </a:pPr>
            <a:r>
              <a:rPr lang="en-US" altLang="en-US" sz="2800" b="1"/>
              <a:t>Total respiratory rate equals </a:t>
            </a:r>
            <a:r>
              <a:rPr lang="en-US" altLang="en-US" sz="2800" b="1">
                <a:solidFill>
                  <a:schemeClr val="hlink"/>
                </a:solidFill>
              </a:rPr>
              <a:t>patient rate plus ventilator rate.</a:t>
            </a:r>
          </a:p>
          <a:p>
            <a:pPr algn="l" rtl="0" eaLnBrk="1" hangingPunct="1">
              <a:defRPr/>
            </a:pPr>
            <a:endParaRPr lang="en-US" altLang="en-US" sz="2800" b="1">
              <a:solidFill>
                <a:schemeClr val="hlink"/>
              </a:solidFill>
            </a:endParaRPr>
          </a:p>
          <a:p>
            <a:pPr algn="l" rtl="0" eaLnBrk="1" hangingPunct="1">
              <a:defRPr/>
            </a:pPr>
            <a:r>
              <a:rPr lang="en-US" altLang="en-US" sz="2800" b="1"/>
              <a:t>The nurse double-checks the functioning of the ventilator by observing the patient</a:t>
            </a:r>
            <a:r>
              <a:rPr lang="ja-JP" altLang="en-US" sz="2800" b="1">
                <a:latin typeface="Arial" panose="020B0604020202020204" pitchFamily="34" charset="0"/>
              </a:rPr>
              <a:t>’</a:t>
            </a:r>
            <a:r>
              <a:rPr lang="en-US" altLang="ja-JP" sz="2800" b="1"/>
              <a:t>s respiratory rate.</a:t>
            </a:r>
            <a:endParaRPr lang="en-US" altLang="en-US" sz="28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p:cNvPicPr>
          <p:nvPr/>
        </p:nvPicPr>
        <p:blipFill>
          <a:blip r:embed="rId2"/>
          <a:srcRect/>
          <a:stretch>
            <a:fillRect/>
          </a:stretch>
        </p:blipFill>
        <p:spPr bwMode="auto">
          <a:xfrm>
            <a:off x="0" y="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457200"/>
            <a:ext cx="8229600" cy="5943600"/>
          </a:xfrm>
          <a:solidFill>
            <a:schemeClr val="bg1"/>
          </a:solidFill>
        </p:spPr>
        <p:txBody>
          <a:bodyPr/>
          <a:lstStyle/>
          <a:p>
            <a:pPr algn="l" rtl="0" eaLnBrk="1" hangingPunct="1">
              <a:buFontTx/>
              <a:buNone/>
              <a:defRPr/>
            </a:pPr>
            <a:r>
              <a:rPr lang="en-US" b="1" u="sng">
                <a:solidFill>
                  <a:schemeClr val="hlink"/>
                </a:solidFill>
                <a:ea typeface="+mn-ea"/>
              </a:rPr>
              <a:t>For adult patients and older children:- </a:t>
            </a:r>
            <a:endParaRPr lang="en-US" b="1">
              <a:ea typeface="+mn-ea"/>
            </a:endParaRPr>
          </a:p>
          <a:p>
            <a:pPr algn="l" rtl="0" eaLnBrk="1" hangingPunct="1">
              <a:buFontTx/>
              <a:buNone/>
              <a:defRPr/>
            </a:pPr>
            <a:r>
              <a:rPr lang="en-US" b="1" u="sng">
                <a:solidFill>
                  <a:schemeClr val="hlink"/>
                </a:solidFill>
                <a:ea typeface="+mn-ea"/>
              </a:rPr>
              <a:t>With COPD</a:t>
            </a:r>
          </a:p>
          <a:p>
            <a:pPr algn="l" rtl="0" eaLnBrk="1" hangingPunct="1">
              <a:buFontTx/>
              <a:buNone/>
              <a:defRPr/>
            </a:pPr>
            <a:endParaRPr lang="en-US" b="1">
              <a:solidFill>
                <a:schemeClr val="hlink"/>
              </a:solidFill>
              <a:ea typeface="+mn-ea"/>
            </a:endParaRPr>
          </a:p>
          <a:p>
            <a:pPr algn="l" rtl="0" eaLnBrk="1" hangingPunct="1">
              <a:defRPr/>
            </a:pPr>
            <a:r>
              <a:rPr lang="en-US" b="1">
                <a:ea typeface="+mn-ea"/>
              </a:rPr>
              <a:t>A reduced tidal volume </a:t>
            </a:r>
          </a:p>
          <a:p>
            <a:pPr algn="l" rtl="0" eaLnBrk="1" hangingPunct="1">
              <a:defRPr/>
            </a:pPr>
            <a:r>
              <a:rPr lang="en-US" b="1">
                <a:ea typeface="+mn-ea"/>
              </a:rPr>
              <a:t>A reduced respiratory rate</a:t>
            </a:r>
          </a:p>
          <a:p>
            <a:pPr algn="l" rtl="0" eaLnBrk="1" hangingPunct="1">
              <a:defRPr/>
            </a:pPr>
            <a:endParaRPr lang="en-US" b="1">
              <a:ea typeface="+mn-ea"/>
            </a:endParaRPr>
          </a:p>
          <a:p>
            <a:pPr algn="l" rtl="0" eaLnBrk="1" hangingPunct="1">
              <a:buFontTx/>
              <a:buNone/>
              <a:defRPr/>
            </a:pPr>
            <a:r>
              <a:rPr lang="en-US" b="1" u="sng">
                <a:solidFill>
                  <a:schemeClr val="hlink"/>
                </a:solidFill>
                <a:ea typeface="+mn-ea"/>
              </a:rPr>
              <a:t>For infants and younger children:-</a:t>
            </a:r>
            <a:r>
              <a:rPr lang="en-US" u="sng">
                <a:solidFill>
                  <a:schemeClr val="hlink"/>
                </a:solidFill>
                <a:ea typeface="+mn-ea"/>
              </a:rPr>
              <a:t> </a:t>
            </a:r>
          </a:p>
          <a:p>
            <a:pPr algn="l" rtl="0" eaLnBrk="1" hangingPunct="1">
              <a:buFontTx/>
              <a:buNone/>
              <a:defRPr/>
            </a:pPr>
            <a:endParaRPr lang="en-US">
              <a:ea typeface="+mn-ea"/>
            </a:endParaRPr>
          </a:p>
          <a:p>
            <a:pPr algn="l" rtl="0" eaLnBrk="1" hangingPunct="1">
              <a:defRPr/>
            </a:pPr>
            <a:r>
              <a:rPr lang="en-US" b="1">
                <a:ea typeface="+mn-ea"/>
              </a:rPr>
              <a:t>A small tidal volume</a:t>
            </a:r>
          </a:p>
          <a:p>
            <a:pPr algn="l" rtl="0" eaLnBrk="1" hangingPunct="1">
              <a:defRPr/>
            </a:pPr>
            <a:r>
              <a:rPr lang="en-US" b="1">
                <a:ea typeface="+mn-ea"/>
              </a:rPr>
              <a:t>Higher respiratory rate</a:t>
            </a:r>
          </a:p>
          <a:p>
            <a:pPr algn="l" rtl="0" eaLnBrk="1" hangingPunct="1">
              <a:buFontTx/>
              <a:buNone/>
              <a:defRPr/>
            </a:pPr>
            <a:endParaRPr lang="en-US" b="1">
              <a:ea typeface="+mn-ea"/>
            </a:endParaRPr>
          </a:p>
          <a:p>
            <a:pPr algn="l" rtl="0" eaLnBrk="1" hangingPunct="1">
              <a:defRPr/>
            </a:pPr>
            <a:endParaRPr lang="en-US" b="1">
              <a:ea typeface="+mn-ea"/>
            </a:endParaRPr>
          </a:p>
          <a:p>
            <a:pPr algn="l" rtl="0" eaLnBrk="1" hangingPunct="1">
              <a:buFontTx/>
              <a:buNone/>
              <a:defRPr/>
            </a:pPr>
            <a:endParaRPr lang="en-US" b="1">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altLang="en-US" b="1" u="sng">
                <a:solidFill>
                  <a:schemeClr val="hlink"/>
                </a:solidFill>
              </a:rPr>
              <a:t>● Minute Volume  (VE)</a:t>
            </a:r>
          </a:p>
        </p:txBody>
      </p:sp>
      <p:sp>
        <p:nvSpPr>
          <p:cNvPr id="83971" name="Rectangle 3"/>
          <p:cNvSpPr>
            <a:spLocks noGrp="1" noChangeArrowheads="1"/>
          </p:cNvSpPr>
          <p:nvPr>
            <p:ph type="body" idx="1"/>
          </p:nvPr>
        </p:nvSpPr>
        <p:spPr>
          <a:xfrm>
            <a:off x="457200" y="1676400"/>
            <a:ext cx="8229600" cy="4876800"/>
          </a:xfrm>
          <a:solidFill>
            <a:schemeClr val="bg1"/>
          </a:solidFill>
        </p:spPr>
        <p:txBody>
          <a:bodyPr/>
          <a:lstStyle/>
          <a:p>
            <a:pPr algn="l" rtl="0" eaLnBrk="1" hangingPunct="1">
              <a:lnSpc>
                <a:spcPct val="90000"/>
              </a:lnSpc>
              <a:defRPr/>
            </a:pPr>
            <a:r>
              <a:rPr lang="en-US" altLang="en-US" b="1"/>
              <a:t>The volume of expired air in one minute .</a:t>
            </a:r>
          </a:p>
          <a:p>
            <a:pPr algn="l" rtl="0" eaLnBrk="1" hangingPunct="1">
              <a:lnSpc>
                <a:spcPct val="90000"/>
              </a:lnSpc>
              <a:buFontTx/>
              <a:buNone/>
              <a:defRPr/>
            </a:pPr>
            <a:endParaRPr lang="en-US" altLang="en-US" b="1"/>
          </a:p>
          <a:p>
            <a:pPr algn="l" rtl="0" eaLnBrk="1" hangingPunct="1">
              <a:lnSpc>
                <a:spcPct val="90000"/>
              </a:lnSpc>
              <a:defRPr/>
            </a:pPr>
            <a:r>
              <a:rPr lang="en-US" altLang="en-US" b="1"/>
              <a:t>Respiratory rate times tidal volume equals minute ventilation </a:t>
            </a:r>
          </a:p>
          <a:p>
            <a:pPr algn="l" rtl="0" eaLnBrk="1" hangingPunct="1">
              <a:lnSpc>
                <a:spcPct val="90000"/>
              </a:lnSpc>
              <a:buFontTx/>
              <a:buNone/>
              <a:defRPr/>
            </a:pPr>
            <a:r>
              <a:rPr lang="en-US" altLang="en-US" b="1"/>
              <a:t>                                          VE  =  (VT x F)</a:t>
            </a:r>
          </a:p>
          <a:p>
            <a:pPr algn="l" rtl="0" eaLnBrk="1" hangingPunct="1">
              <a:lnSpc>
                <a:spcPct val="90000"/>
              </a:lnSpc>
              <a:buFontTx/>
              <a:buNone/>
              <a:defRPr/>
            </a:pPr>
            <a:r>
              <a:rPr lang="en-US" altLang="en-US" b="1"/>
              <a:t> </a:t>
            </a:r>
          </a:p>
          <a:p>
            <a:pPr algn="l" rtl="0" eaLnBrk="1" hangingPunct="1">
              <a:lnSpc>
                <a:spcPct val="90000"/>
              </a:lnSpc>
              <a:defRPr/>
            </a:pPr>
            <a:r>
              <a:rPr lang="en-US" altLang="en-US" b="1"/>
              <a:t>In special cases, hypoventilation or hyperventilation is desired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altLang="en-US" sz="4000" b="1" u="sng">
                <a:solidFill>
                  <a:schemeClr val="hlink"/>
                </a:solidFill>
              </a:rPr>
              <a:t>● I:E  Ratio  (Inspiration to</a:t>
            </a:r>
            <a:br>
              <a:rPr lang="en-US" altLang="en-US" sz="4000" b="1" u="sng">
                <a:solidFill>
                  <a:schemeClr val="hlink"/>
                </a:solidFill>
              </a:rPr>
            </a:br>
            <a:r>
              <a:rPr lang="en-US" altLang="en-US" sz="4000" b="1">
                <a:solidFill>
                  <a:schemeClr val="hlink"/>
                </a:solidFill>
              </a:rPr>
              <a:t>   </a:t>
            </a:r>
            <a:r>
              <a:rPr lang="en-US" altLang="en-US" sz="4000" b="1" u="sng">
                <a:solidFill>
                  <a:schemeClr val="hlink"/>
                </a:solidFill>
              </a:rPr>
              <a:t>Expiration Ratio):-</a:t>
            </a:r>
          </a:p>
        </p:txBody>
      </p:sp>
      <p:sp>
        <p:nvSpPr>
          <p:cNvPr id="86019" name="Rectangle 3"/>
          <p:cNvSpPr>
            <a:spLocks noGrp="1" noChangeArrowheads="1"/>
          </p:cNvSpPr>
          <p:nvPr>
            <p:ph type="body" idx="1"/>
          </p:nvPr>
        </p:nvSpPr>
        <p:spPr>
          <a:solidFill>
            <a:schemeClr val="bg1"/>
          </a:solidFill>
        </p:spPr>
        <p:txBody>
          <a:bodyPr/>
          <a:lstStyle/>
          <a:p>
            <a:pPr algn="l" rtl="0" eaLnBrk="1" hangingPunct="1">
              <a:defRPr/>
            </a:pPr>
            <a:r>
              <a:rPr lang="en-US" altLang="en-US" b="1"/>
              <a:t>The ratio of inspiratory time to expiratory time during a breath </a:t>
            </a:r>
          </a:p>
          <a:p>
            <a:pPr algn="l" rtl="0" eaLnBrk="1" hangingPunct="1">
              <a:buFontTx/>
              <a:buNone/>
              <a:defRPr/>
            </a:pPr>
            <a:r>
              <a:rPr lang="en-US" altLang="en-US" b="1"/>
              <a:t>                                         (Usually = 1:2)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en-US" sz="4000" b="1" u="sng">
                <a:solidFill>
                  <a:schemeClr val="hlink"/>
                </a:solidFill>
              </a:rPr>
              <a:t>● Sensitivity(</a:t>
            </a:r>
            <a:r>
              <a:rPr lang="en-US" altLang="en-US" sz="3200" b="1" u="sng">
                <a:solidFill>
                  <a:schemeClr val="hlink"/>
                </a:solidFill>
              </a:rPr>
              <a:t>trigger </a:t>
            </a:r>
            <a:r>
              <a:rPr lang="en-US" altLang="en-US" sz="3200" b="1" u="sng">
                <a:solidFill>
                  <a:srgbClr val="FFCC00"/>
                </a:solidFill>
              </a:rPr>
              <a:t>Sensitivity</a:t>
            </a:r>
            <a:r>
              <a:rPr lang="en-US" altLang="en-US" sz="4000" b="1" u="sng">
                <a:solidFill>
                  <a:schemeClr val="hlink"/>
                </a:solidFill>
              </a:rPr>
              <a:t>)</a:t>
            </a:r>
          </a:p>
        </p:txBody>
      </p:sp>
      <p:sp>
        <p:nvSpPr>
          <p:cNvPr id="97283" name="Rectangle 3"/>
          <p:cNvSpPr>
            <a:spLocks noGrp="1" noChangeArrowheads="1"/>
          </p:cNvSpPr>
          <p:nvPr>
            <p:ph type="body" idx="1"/>
          </p:nvPr>
        </p:nvSpPr>
        <p:spPr>
          <a:xfrm>
            <a:off x="457200" y="1524000"/>
            <a:ext cx="8229600" cy="5105400"/>
          </a:xfrm>
          <a:solidFill>
            <a:schemeClr val="bg1"/>
          </a:solidFill>
        </p:spPr>
        <p:txBody>
          <a:bodyPr/>
          <a:lstStyle/>
          <a:p>
            <a:pPr algn="l" rtl="0" eaLnBrk="1" hangingPunct="1">
              <a:lnSpc>
                <a:spcPct val="90000"/>
              </a:lnSpc>
              <a:defRPr/>
            </a:pPr>
            <a:r>
              <a:rPr lang="en-US" altLang="en-US" sz="2800" b="1"/>
              <a:t>The sensitivity function controls the amount of patient effort needed to initiate an inspiration</a:t>
            </a:r>
          </a:p>
          <a:p>
            <a:pPr algn="l" rtl="0" eaLnBrk="1" hangingPunct="1">
              <a:lnSpc>
                <a:spcPct val="90000"/>
              </a:lnSpc>
              <a:buFontTx/>
              <a:buNone/>
              <a:defRPr/>
            </a:pPr>
            <a:endParaRPr lang="en-US" altLang="en-US" sz="1600" b="1"/>
          </a:p>
          <a:p>
            <a:pPr algn="l" rtl="0" eaLnBrk="1" hangingPunct="1">
              <a:lnSpc>
                <a:spcPct val="90000"/>
              </a:lnSpc>
              <a:defRPr/>
            </a:pPr>
            <a:r>
              <a:rPr lang="en-US" altLang="en-US" sz="2800" b="1">
                <a:solidFill>
                  <a:schemeClr val="hlink"/>
                </a:solidFill>
              </a:rPr>
              <a:t>Increasing the sensitivity</a:t>
            </a:r>
            <a:r>
              <a:rPr lang="en-US" altLang="en-US" sz="2800" b="1"/>
              <a:t> (requiring less negative force) </a:t>
            </a:r>
            <a:r>
              <a:rPr lang="en-US" altLang="en-US" sz="2800" b="1">
                <a:solidFill>
                  <a:schemeClr val="hlink"/>
                </a:solidFill>
              </a:rPr>
              <a:t>decreases the amount of work</a:t>
            </a:r>
            <a:r>
              <a:rPr lang="en-US" altLang="en-US" sz="2800" b="1"/>
              <a:t> the patient must do to initiate a ventilator breath. </a:t>
            </a:r>
          </a:p>
          <a:p>
            <a:pPr algn="l" rtl="0" eaLnBrk="1" hangingPunct="1">
              <a:lnSpc>
                <a:spcPct val="90000"/>
              </a:lnSpc>
              <a:buFontTx/>
              <a:buNone/>
              <a:defRPr/>
            </a:pPr>
            <a:endParaRPr lang="en-US" altLang="en-US" sz="1600" b="1"/>
          </a:p>
          <a:p>
            <a:pPr algn="l" rtl="0" eaLnBrk="1" hangingPunct="1">
              <a:lnSpc>
                <a:spcPct val="90000"/>
              </a:lnSpc>
              <a:defRPr/>
            </a:pPr>
            <a:r>
              <a:rPr lang="en-US" altLang="en-US" sz="2800" b="1">
                <a:solidFill>
                  <a:schemeClr val="hlink"/>
                </a:solidFill>
              </a:rPr>
              <a:t>Decreasing the sensitivity increases the amount of negative pressure</a:t>
            </a:r>
            <a:r>
              <a:rPr lang="en-US" altLang="en-US" sz="2800" b="1"/>
              <a:t> that the patient needs to initiate inspiration and increases the work of breathing.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altLang="en-US" sz="4000" b="1" u="sng">
                <a:solidFill>
                  <a:schemeClr val="hlink"/>
                </a:solidFill>
              </a:rPr>
              <a:t>Ensuring humidification and thermoregulation</a:t>
            </a:r>
          </a:p>
        </p:txBody>
      </p:sp>
      <p:sp>
        <p:nvSpPr>
          <p:cNvPr id="98307" name="Rectangle 3"/>
          <p:cNvSpPr>
            <a:spLocks noGrp="1" noChangeArrowheads="1"/>
          </p:cNvSpPr>
          <p:nvPr>
            <p:ph type="body" idx="1"/>
          </p:nvPr>
        </p:nvSpPr>
        <p:spPr>
          <a:xfrm>
            <a:off x="457200" y="1905000"/>
            <a:ext cx="8229600" cy="4648200"/>
          </a:xfrm>
          <a:solidFill>
            <a:schemeClr val="bg1"/>
          </a:solidFill>
        </p:spPr>
        <p:txBody>
          <a:bodyPr/>
          <a:lstStyle/>
          <a:p>
            <a:pPr algn="l" rtl="0" eaLnBrk="1" hangingPunct="1">
              <a:lnSpc>
                <a:spcPct val="90000"/>
              </a:lnSpc>
              <a:defRPr/>
            </a:pPr>
            <a:r>
              <a:rPr lang="en-US" altLang="en-US" sz="2400" b="1"/>
              <a:t>All air delivered by the ventilator passes through the water in the humidifier, where it is warmed and saturated. </a:t>
            </a:r>
          </a:p>
          <a:p>
            <a:pPr algn="l" rtl="0" eaLnBrk="1" hangingPunct="1">
              <a:lnSpc>
                <a:spcPct val="90000"/>
              </a:lnSpc>
              <a:buFontTx/>
              <a:buNone/>
              <a:defRPr/>
            </a:pPr>
            <a:endParaRPr lang="en-US" altLang="en-US" sz="2400" b="1"/>
          </a:p>
          <a:p>
            <a:pPr algn="l" rtl="0" eaLnBrk="1" hangingPunct="1">
              <a:lnSpc>
                <a:spcPct val="90000"/>
              </a:lnSpc>
              <a:defRPr/>
            </a:pPr>
            <a:r>
              <a:rPr lang="en-US" altLang="en-US" sz="2400" b="1"/>
              <a:t>Humidifier temperatures should be kept close to body temperature </a:t>
            </a:r>
            <a:r>
              <a:rPr lang="en-US" altLang="en-US" sz="2400" b="1">
                <a:solidFill>
                  <a:schemeClr val="hlink"/>
                </a:solidFill>
              </a:rPr>
              <a:t>35 </a:t>
            </a:r>
            <a:r>
              <a:rPr lang="en-US" altLang="en-US" sz="2400" b="1">
                <a:solidFill>
                  <a:schemeClr val="hlink"/>
                </a:solidFill>
                <a:latin typeface="Arial" panose="020B0604020202020204" pitchFamily="34" charset="0"/>
              </a:rPr>
              <a:t>º</a:t>
            </a:r>
            <a:r>
              <a:rPr lang="en-US" altLang="en-US" sz="2400" b="1">
                <a:solidFill>
                  <a:schemeClr val="hlink"/>
                </a:solidFill>
              </a:rPr>
              <a:t>C- 37</a:t>
            </a:r>
            <a:r>
              <a:rPr lang="en-US" altLang="en-US" sz="2400" b="1">
                <a:solidFill>
                  <a:schemeClr val="hlink"/>
                </a:solidFill>
                <a:latin typeface="Arial" panose="020B0604020202020204" pitchFamily="34" charset="0"/>
              </a:rPr>
              <a:t>º</a:t>
            </a:r>
            <a:r>
              <a:rPr lang="en-US" altLang="en-US" sz="2400" b="1">
                <a:solidFill>
                  <a:schemeClr val="hlink"/>
                </a:solidFill>
              </a:rPr>
              <a:t>C.</a:t>
            </a:r>
          </a:p>
          <a:p>
            <a:pPr algn="l" rtl="0" eaLnBrk="1" hangingPunct="1">
              <a:lnSpc>
                <a:spcPct val="90000"/>
              </a:lnSpc>
              <a:defRPr/>
            </a:pPr>
            <a:endParaRPr lang="en-US" altLang="en-US" sz="2400" b="1">
              <a:solidFill>
                <a:schemeClr val="hlink"/>
              </a:solidFill>
            </a:endParaRPr>
          </a:p>
          <a:p>
            <a:pPr algn="l" rtl="0" eaLnBrk="1" hangingPunct="1">
              <a:lnSpc>
                <a:spcPct val="90000"/>
              </a:lnSpc>
              <a:defRPr/>
            </a:pPr>
            <a:r>
              <a:rPr lang="en-US" altLang="en-US" sz="2400" b="1"/>
              <a:t>In some rare instances (severe hypothermia), the air temperatures can be increased. </a:t>
            </a:r>
          </a:p>
          <a:p>
            <a:pPr algn="l" rtl="0" eaLnBrk="1" hangingPunct="1">
              <a:lnSpc>
                <a:spcPct val="90000"/>
              </a:lnSpc>
              <a:buFontTx/>
              <a:buNone/>
              <a:defRPr/>
            </a:pPr>
            <a:endParaRPr lang="en-US" altLang="en-US" sz="2400" b="1"/>
          </a:p>
          <a:p>
            <a:pPr algn="l" rtl="0" eaLnBrk="1" hangingPunct="1">
              <a:lnSpc>
                <a:spcPct val="90000"/>
              </a:lnSpc>
              <a:defRPr/>
            </a:pPr>
            <a:r>
              <a:rPr lang="en-US" altLang="en-US" sz="2400" b="1"/>
              <a:t>The humidifier should be </a:t>
            </a:r>
            <a:r>
              <a:rPr lang="en-US" altLang="en-US" sz="2400" b="1">
                <a:solidFill>
                  <a:schemeClr val="hlink"/>
                </a:solidFill>
              </a:rPr>
              <a:t>checked for adequate water levels</a:t>
            </a:r>
          </a:p>
          <a:p>
            <a:pPr algn="l" rtl="0" eaLnBrk="1" hangingPunct="1">
              <a:lnSpc>
                <a:spcPct val="90000"/>
              </a:lnSpc>
              <a:buFontTx/>
              <a:buNone/>
              <a:defRPr/>
            </a:pPr>
            <a:endParaRPr lang="en-US" altLang="en-US" sz="2400" b="1">
              <a:solidFill>
                <a:schemeClr val="hlink"/>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rtl="0" eaLnBrk="1" hangingPunct="1">
              <a:defRPr/>
            </a:pPr>
            <a:r>
              <a:rPr lang="en-US" altLang="en-US" sz="4000" b="1">
                <a:solidFill>
                  <a:schemeClr val="hlink"/>
                </a:solidFill>
              </a:rPr>
              <a:t>Complications </a:t>
            </a:r>
            <a:br>
              <a:rPr lang="en-US" altLang="en-US" sz="4000" b="1">
                <a:solidFill>
                  <a:schemeClr val="hlink"/>
                </a:solidFill>
              </a:rPr>
            </a:br>
            <a:r>
              <a:rPr lang="en-US" altLang="en-US" sz="4000" b="1">
                <a:solidFill>
                  <a:schemeClr val="hlink"/>
                </a:solidFill>
              </a:rPr>
              <a:t>of Mechanical Ventilation:-</a:t>
            </a:r>
          </a:p>
        </p:txBody>
      </p:sp>
      <p:sp>
        <p:nvSpPr>
          <p:cNvPr id="101379" name="Rectangle 3"/>
          <p:cNvSpPr>
            <a:spLocks noGrp="1" noChangeArrowheads="1"/>
          </p:cNvSpPr>
          <p:nvPr>
            <p:ph type="body" idx="1"/>
          </p:nvPr>
        </p:nvSpPr>
        <p:spPr>
          <a:xfrm>
            <a:off x="457200" y="1905000"/>
            <a:ext cx="8229600" cy="4572000"/>
          </a:xfrm>
          <a:solidFill>
            <a:schemeClr val="bg1"/>
          </a:solidFill>
        </p:spPr>
        <p:txBody>
          <a:bodyPr/>
          <a:lstStyle/>
          <a:p>
            <a:pPr algn="l" rtl="0" eaLnBrk="1" hangingPunct="1">
              <a:buFontTx/>
              <a:buNone/>
              <a:defRPr/>
            </a:pPr>
            <a:r>
              <a:rPr lang="en-US" altLang="en-US" b="1">
                <a:solidFill>
                  <a:schemeClr val="hlink"/>
                </a:solidFill>
              </a:rPr>
              <a:t>I- </a:t>
            </a:r>
            <a:r>
              <a:rPr lang="en-US" altLang="en-US" b="1"/>
              <a:t>Airway Complications,</a:t>
            </a:r>
          </a:p>
          <a:p>
            <a:pPr algn="l" rtl="0" eaLnBrk="1" hangingPunct="1">
              <a:buFontTx/>
              <a:buNone/>
              <a:defRPr/>
            </a:pPr>
            <a:r>
              <a:rPr lang="en-US" altLang="en-US" b="1"/>
              <a:t> </a:t>
            </a:r>
          </a:p>
          <a:p>
            <a:pPr algn="l" rtl="0" eaLnBrk="1" hangingPunct="1">
              <a:buFontTx/>
              <a:buNone/>
              <a:defRPr/>
            </a:pPr>
            <a:r>
              <a:rPr lang="en-US" altLang="en-US" b="1">
                <a:solidFill>
                  <a:schemeClr val="hlink"/>
                </a:solidFill>
              </a:rPr>
              <a:t>II-</a:t>
            </a:r>
            <a:r>
              <a:rPr lang="en-US" altLang="en-US" b="1"/>
              <a:t> Mechanical complications,</a:t>
            </a:r>
          </a:p>
          <a:p>
            <a:pPr algn="l" rtl="0" eaLnBrk="1" hangingPunct="1">
              <a:buFontTx/>
              <a:buNone/>
              <a:defRPr/>
            </a:pPr>
            <a:endParaRPr lang="en-US" altLang="en-US" b="1"/>
          </a:p>
          <a:p>
            <a:pPr algn="l" rtl="0" eaLnBrk="1" hangingPunct="1">
              <a:buFontTx/>
              <a:buNone/>
              <a:defRPr/>
            </a:pPr>
            <a:r>
              <a:rPr lang="en-US" altLang="en-US" b="1">
                <a:solidFill>
                  <a:schemeClr val="hlink"/>
                </a:solidFill>
              </a:rPr>
              <a:t>III-</a:t>
            </a:r>
            <a:r>
              <a:rPr lang="en-US" altLang="en-US" b="1"/>
              <a:t> Physiological Complications,</a:t>
            </a:r>
          </a:p>
          <a:p>
            <a:pPr algn="l" rtl="0" eaLnBrk="1" hangingPunct="1">
              <a:buFontTx/>
              <a:buNone/>
              <a:defRPr/>
            </a:pPr>
            <a:endParaRPr lang="en-US" altLang="en-US" b="1"/>
          </a:p>
          <a:p>
            <a:pPr algn="l" rtl="0" eaLnBrk="1" hangingPunct="1">
              <a:buFontTx/>
              <a:buNone/>
              <a:defRPr/>
            </a:pPr>
            <a:r>
              <a:rPr lang="en-US" altLang="en-US" b="1">
                <a:solidFill>
                  <a:schemeClr val="hlink"/>
                </a:solidFill>
              </a:rPr>
              <a:t>IV-</a:t>
            </a:r>
            <a:r>
              <a:rPr lang="en-US" altLang="en-US" b="1"/>
              <a:t> Artificial Airway Complications.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hangingPunct="1">
              <a:defRPr/>
            </a:pPr>
            <a:r>
              <a:rPr lang="en-US" altLang="en-US" sz="4000" b="1" u="sng"/>
              <a:t>Nursing care of patients on mechanical ventilation</a:t>
            </a:r>
          </a:p>
        </p:txBody>
      </p:sp>
      <p:sp>
        <p:nvSpPr>
          <p:cNvPr id="120835" name="Rectangle 3"/>
          <p:cNvSpPr>
            <a:spLocks noGrp="1" noChangeArrowheads="1"/>
          </p:cNvSpPr>
          <p:nvPr>
            <p:ph type="body" idx="1"/>
          </p:nvPr>
        </p:nvSpPr>
        <p:spPr>
          <a:xfrm>
            <a:off x="457200" y="1905000"/>
            <a:ext cx="8229600" cy="4648200"/>
          </a:xfrm>
          <a:solidFill>
            <a:schemeClr val="bg1"/>
          </a:solidFill>
        </p:spPr>
        <p:txBody>
          <a:bodyPr/>
          <a:lstStyle/>
          <a:p>
            <a:pPr algn="l" rtl="0" eaLnBrk="1" hangingPunct="1">
              <a:buFontTx/>
              <a:buNone/>
              <a:defRPr/>
            </a:pPr>
            <a:r>
              <a:rPr lang="en-US" altLang="en-US" sz="2800" b="1" u="sng">
                <a:solidFill>
                  <a:schemeClr val="hlink"/>
                </a:solidFill>
              </a:rPr>
              <a:t>Assessment:</a:t>
            </a:r>
          </a:p>
          <a:p>
            <a:pPr algn="l" rtl="0" eaLnBrk="1" hangingPunct="1">
              <a:buFontTx/>
              <a:buNone/>
              <a:defRPr/>
            </a:pPr>
            <a:endParaRPr lang="en-US" altLang="en-US" sz="2800">
              <a:solidFill>
                <a:schemeClr val="hlink"/>
              </a:solidFill>
            </a:endParaRPr>
          </a:p>
          <a:p>
            <a:pPr algn="l" rtl="0" eaLnBrk="1" hangingPunct="1">
              <a:buFontTx/>
              <a:buNone/>
              <a:defRPr/>
            </a:pPr>
            <a:r>
              <a:rPr lang="en-US" altLang="en-US" sz="2800" b="1">
                <a:solidFill>
                  <a:schemeClr val="hlink"/>
                </a:solidFill>
              </a:rPr>
              <a:t>1-</a:t>
            </a:r>
            <a:r>
              <a:rPr lang="en-US" altLang="en-US" sz="2800" b="1"/>
              <a:t> Assess the patient</a:t>
            </a:r>
          </a:p>
          <a:p>
            <a:pPr algn="l" rtl="0" eaLnBrk="1" hangingPunct="1">
              <a:buFontTx/>
              <a:buNone/>
              <a:defRPr/>
            </a:pPr>
            <a:endParaRPr lang="en-US" altLang="en-US" sz="2800" b="1"/>
          </a:p>
          <a:p>
            <a:pPr algn="l" rtl="0" eaLnBrk="1" hangingPunct="1">
              <a:buFontTx/>
              <a:buNone/>
              <a:defRPr/>
            </a:pPr>
            <a:r>
              <a:rPr lang="en-US" altLang="en-US" sz="2800" b="1">
                <a:solidFill>
                  <a:schemeClr val="hlink"/>
                </a:solidFill>
              </a:rPr>
              <a:t>2-</a:t>
            </a:r>
            <a:r>
              <a:rPr lang="en-US" altLang="en-US" sz="2800" b="1"/>
              <a:t> Assess the artificial airway (tracheostomy</a:t>
            </a:r>
          </a:p>
          <a:p>
            <a:pPr algn="l" rtl="0" eaLnBrk="1" hangingPunct="1">
              <a:buFontTx/>
              <a:buNone/>
              <a:defRPr/>
            </a:pPr>
            <a:r>
              <a:rPr lang="en-US" altLang="en-US" sz="2800" b="1"/>
              <a:t>    or endotracheal tube)</a:t>
            </a:r>
          </a:p>
          <a:p>
            <a:pPr algn="l" rtl="0" eaLnBrk="1" hangingPunct="1">
              <a:buFontTx/>
              <a:buNone/>
              <a:defRPr/>
            </a:pPr>
            <a:endParaRPr lang="en-US" altLang="en-US" sz="2800" b="1"/>
          </a:p>
          <a:p>
            <a:pPr algn="l" rtl="0" eaLnBrk="1" hangingPunct="1">
              <a:buFontTx/>
              <a:buNone/>
              <a:defRPr/>
            </a:pPr>
            <a:r>
              <a:rPr lang="en-US" altLang="en-US" sz="2800" b="1">
                <a:solidFill>
                  <a:schemeClr val="hlink"/>
                </a:solidFill>
              </a:rPr>
              <a:t>3-</a:t>
            </a:r>
            <a:r>
              <a:rPr lang="en-US" altLang="en-US" sz="2800" b="1"/>
              <a:t> Assess the ventilator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ctr" eaLnBrk="1" hangingPunct="1">
              <a:defRPr/>
            </a:pPr>
            <a:r>
              <a:rPr lang="en-US" altLang="en-US" b="1">
                <a:solidFill>
                  <a:schemeClr val="hlink"/>
                </a:solidFill>
              </a:rPr>
              <a:t>Nursing Interventions</a:t>
            </a:r>
          </a:p>
        </p:txBody>
      </p:sp>
      <p:sp>
        <p:nvSpPr>
          <p:cNvPr id="122883" name="Rectangle 3"/>
          <p:cNvSpPr>
            <a:spLocks noGrp="1" noChangeArrowheads="1"/>
          </p:cNvSpPr>
          <p:nvPr>
            <p:ph type="body" idx="1"/>
          </p:nvPr>
        </p:nvSpPr>
        <p:spPr>
          <a:xfrm>
            <a:off x="457200" y="1600200"/>
            <a:ext cx="8229600" cy="4953000"/>
          </a:xfrm>
          <a:solidFill>
            <a:schemeClr val="bg1"/>
          </a:solidFill>
        </p:spPr>
        <p:txBody>
          <a:bodyPr/>
          <a:lstStyle/>
          <a:p>
            <a:pPr algn="l" rtl="0" eaLnBrk="1" hangingPunct="1">
              <a:lnSpc>
                <a:spcPct val="80000"/>
              </a:lnSpc>
              <a:buFontTx/>
              <a:buNone/>
              <a:defRPr/>
            </a:pPr>
            <a:r>
              <a:rPr lang="en-US" b="1" dirty="0">
                <a:solidFill>
                  <a:schemeClr val="hlink"/>
                </a:solidFill>
                <a:ea typeface="+mn-ea"/>
              </a:rPr>
              <a:t>1-</a:t>
            </a:r>
            <a:r>
              <a:rPr lang="en-US" b="1" dirty="0">
                <a:ea typeface="+mn-ea"/>
              </a:rPr>
              <a:t>Maintain airway patency &amp; oxygenation</a:t>
            </a:r>
          </a:p>
          <a:p>
            <a:pPr algn="l" rtl="0" eaLnBrk="1" hangingPunct="1">
              <a:lnSpc>
                <a:spcPct val="80000"/>
              </a:lnSpc>
              <a:buFontTx/>
              <a:buNone/>
              <a:defRPr/>
            </a:pPr>
            <a:r>
              <a:rPr lang="en-US" b="1" dirty="0">
                <a:solidFill>
                  <a:schemeClr val="hlink"/>
                </a:solidFill>
                <a:ea typeface="+mn-ea"/>
              </a:rPr>
              <a:t>2-</a:t>
            </a:r>
            <a:r>
              <a:rPr lang="en-US" b="1" dirty="0">
                <a:ea typeface="+mn-ea"/>
              </a:rPr>
              <a:t> Promote comfort</a:t>
            </a:r>
          </a:p>
          <a:p>
            <a:pPr algn="l" rtl="0" eaLnBrk="1" hangingPunct="1">
              <a:lnSpc>
                <a:spcPct val="80000"/>
              </a:lnSpc>
              <a:buFontTx/>
              <a:buNone/>
              <a:defRPr/>
            </a:pPr>
            <a:r>
              <a:rPr lang="en-US" b="1" dirty="0">
                <a:solidFill>
                  <a:schemeClr val="hlink"/>
                </a:solidFill>
                <a:ea typeface="+mn-ea"/>
              </a:rPr>
              <a:t>3-</a:t>
            </a:r>
            <a:r>
              <a:rPr lang="en-US" b="1" dirty="0">
                <a:ea typeface="+mn-ea"/>
              </a:rPr>
              <a:t> Maintain fluid &amp; electrolytes balance</a:t>
            </a:r>
          </a:p>
          <a:p>
            <a:pPr algn="l" rtl="0" eaLnBrk="1" hangingPunct="1">
              <a:lnSpc>
                <a:spcPct val="80000"/>
              </a:lnSpc>
              <a:buFontTx/>
              <a:buNone/>
              <a:defRPr/>
            </a:pPr>
            <a:r>
              <a:rPr lang="en-US" b="1" dirty="0">
                <a:solidFill>
                  <a:schemeClr val="hlink"/>
                </a:solidFill>
                <a:ea typeface="+mn-ea"/>
              </a:rPr>
              <a:t>4- </a:t>
            </a:r>
            <a:r>
              <a:rPr lang="en-US" b="1" dirty="0">
                <a:ea typeface="+mn-ea"/>
              </a:rPr>
              <a:t>Maintain nutritional state</a:t>
            </a:r>
          </a:p>
          <a:p>
            <a:pPr algn="l" rtl="0" eaLnBrk="1" hangingPunct="1">
              <a:lnSpc>
                <a:spcPct val="80000"/>
              </a:lnSpc>
              <a:buFontTx/>
              <a:buNone/>
              <a:defRPr/>
            </a:pPr>
            <a:r>
              <a:rPr lang="en-US" b="1" dirty="0">
                <a:solidFill>
                  <a:schemeClr val="hlink"/>
                </a:solidFill>
                <a:ea typeface="+mn-ea"/>
              </a:rPr>
              <a:t>5- </a:t>
            </a:r>
            <a:r>
              <a:rPr lang="en-US" b="1" dirty="0">
                <a:ea typeface="+mn-ea"/>
              </a:rPr>
              <a:t>Maintain urinary &amp; bowel elimination</a:t>
            </a:r>
          </a:p>
          <a:p>
            <a:pPr algn="l" rtl="0" eaLnBrk="1" hangingPunct="1">
              <a:lnSpc>
                <a:spcPct val="80000"/>
              </a:lnSpc>
              <a:buFontTx/>
              <a:buNone/>
              <a:defRPr/>
            </a:pPr>
            <a:r>
              <a:rPr lang="en-US" b="1" dirty="0">
                <a:solidFill>
                  <a:schemeClr val="hlink"/>
                </a:solidFill>
                <a:ea typeface="+mn-ea"/>
              </a:rPr>
              <a:t>6-</a:t>
            </a:r>
            <a:r>
              <a:rPr lang="en-US" b="1" dirty="0">
                <a:ea typeface="+mn-ea"/>
              </a:rPr>
              <a:t> Maintain eye , mouth and cleanliness and integrity:-</a:t>
            </a:r>
          </a:p>
          <a:p>
            <a:pPr algn="l" rtl="0" eaLnBrk="1" hangingPunct="1">
              <a:lnSpc>
                <a:spcPct val="80000"/>
              </a:lnSpc>
              <a:buFontTx/>
              <a:buNone/>
              <a:defRPr/>
            </a:pPr>
            <a:r>
              <a:rPr lang="en-US" b="1" dirty="0">
                <a:solidFill>
                  <a:schemeClr val="hlink"/>
                </a:solidFill>
                <a:ea typeface="+mn-ea"/>
              </a:rPr>
              <a:t>7-</a:t>
            </a:r>
            <a:r>
              <a:rPr lang="en-US" b="1" dirty="0">
                <a:ea typeface="+mn-ea"/>
              </a:rPr>
              <a:t> Maintain mobility/ musculoskeletal function:-</a:t>
            </a:r>
          </a:p>
          <a:p>
            <a:pPr algn="l" rtl="0" eaLnBrk="1" hangingPunct="1">
              <a:lnSpc>
                <a:spcPct val="80000"/>
              </a:lnSpc>
              <a:buFontTx/>
              <a:buNone/>
              <a:defRPr/>
            </a:pPr>
            <a:endParaRPr lang="en-US" sz="2000" b="1" dirty="0">
              <a:ea typeface="+mn-e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ctr" eaLnBrk="1" hangingPunct="1">
              <a:defRPr/>
            </a:pPr>
            <a:r>
              <a:rPr lang="en-US" altLang="en-US" b="1">
                <a:solidFill>
                  <a:schemeClr val="hlink"/>
                </a:solidFill>
              </a:rPr>
              <a:t>Nursing Interventions</a:t>
            </a:r>
          </a:p>
        </p:txBody>
      </p:sp>
      <p:sp>
        <p:nvSpPr>
          <p:cNvPr id="122883" name="Rectangle 3"/>
          <p:cNvSpPr>
            <a:spLocks noGrp="1" noChangeArrowheads="1"/>
          </p:cNvSpPr>
          <p:nvPr>
            <p:ph type="body" idx="1"/>
          </p:nvPr>
        </p:nvSpPr>
        <p:spPr>
          <a:xfrm>
            <a:off x="457200" y="1600200"/>
            <a:ext cx="8229600" cy="4953000"/>
          </a:xfrm>
          <a:solidFill>
            <a:schemeClr val="bg1"/>
          </a:solidFill>
        </p:spPr>
        <p:txBody>
          <a:bodyPr/>
          <a:lstStyle/>
          <a:p>
            <a:pPr algn="l" rtl="0" eaLnBrk="1" hangingPunct="1">
              <a:lnSpc>
                <a:spcPct val="80000"/>
              </a:lnSpc>
              <a:buFontTx/>
              <a:buNone/>
              <a:defRPr/>
            </a:pPr>
            <a:r>
              <a:rPr lang="en-US" altLang="en-US" b="1">
                <a:solidFill>
                  <a:schemeClr val="hlink"/>
                </a:solidFill>
              </a:rPr>
              <a:t>8-</a:t>
            </a:r>
            <a:r>
              <a:rPr lang="en-US" altLang="en-US" b="1"/>
              <a:t> Maintain safety:-</a:t>
            </a:r>
          </a:p>
          <a:p>
            <a:pPr algn="l" rtl="0" eaLnBrk="1" hangingPunct="1">
              <a:lnSpc>
                <a:spcPct val="80000"/>
              </a:lnSpc>
              <a:buFontTx/>
              <a:buNone/>
              <a:defRPr/>
            </a:pPr>
            <a:r>
              <a:rPr lang="en-US" altLang="en-US" b="1">
                <a:solidFill>
                  <a:schemeClr val="hlink"/>
                </a:solidFill>
              </a:rPr>
              <a:t>9- </a:t>
            </a:r>
            <a:r>
              <a:rPr lang="en-US" altLang="en-US" b="1"/>
              <a:t>Provide psychological support</a:t>
            </a:r>
          </a:p>
          <a:p>
            <a:pPr algn="l" rtl="0" eaLnBrk="1" hangingPunct="1">
              <a:lnSpc>
                <a:spcPct val="80000"/>
              </a:lnSpc>
              <a:buFontTx/>
              <a:buNone/>
              <a:defRPr/>
            </a:pPr>
            <a:r>
              <a:rPr lang="en-US" altLang="en-US" b="1">
                <a:solidFill>
                  <a:schemeClr val="hlink"/>
                </a:solidFill>
              </a:rPr>
              <a:t>10-</a:t>
            </a:r>
            <a:r>
              <a:rPr lang="en-US" altLang="en-US" b="1"/>
              <a:t> Facilitate communication</a:t>
            </a:r>
          </a:p>
          <a:p>
            <a:pPr algn="l" rtl="0" eaLnBrk="1" hangingPunct="1">
              <a:lnSpc>
                <a:spcPct val="80000"/>
              </a:lnSpc>
              <a:buFontTx/>
              <a:buNone/>
              <a:defRPr/>
            </a:pPr>
            <a:r>
              <a:rPr lang="en-US" altLang="en-US" b="1">
                <a:solidFill>
                  <a:schemeClr val="hlink"/>
                </a:solidFill>
              </a:rPr>
              <a:t>11- </a:t>
            </a:r>
            <a:r>
              <a:rPr lang="en-US" altLang="en-US" b="1"/>
              <a:t>Provide psychological support &amp; information to family </a:t>
            </a:r>
          </a:p>
          <a:p>
            <a:pPr algn="l" rtl="0" eaLnBrk="1" hangingPunct="1">
              <a:lnSpc>
                <a:spcPct val="80000"/>
              </a:lnSpc>
              <a:buFontTx/>
              <a:buNone/>
              <a:defRPr/>
            </a:pPr>
            <a:r>
              <a:rPr lang="en-US" altLang="en-US" b="1">
                <a:solidFill>
                  <a:schemeClr val="hlink"/>
                </a:solidFill>
              </a:rPr>
              <a:t>12- </a:t>
            </a:r>
            <a:r>
              <a:rPr lang="en-US" altLang="en-US" b="1"/>
              <a:t>Responding to ventilator alarms /Troublshooting</a:t>
            </a:r>
          </a:p>
          <a:p>
            <a:pPr algn="l" rtl="0" eaLnBrk="1" hangingPunct="1">
              <a:lnSpc>
                <a:spcPct val="80000"/>
              </a:lnSpc>
              <a:buFontTx/>
              <a:buNone/>
              <a:defRPr/>
            </a:pPr>
            <a:r>
              <a:rPr lang="en-US" altLang="en-US" b="1"/>
              <a:t>       ventilator alarms</a:t>
            </a:r>
          </a:p>
          <a:p>
            <a:pPr algn="l" rtl="0" eaLnBrk="1" hangingPunct="1">
              <a:lnSpc>
                <a:spcPct val="80000"/>
              </a:lnSpc>
              <a:buFontTx/>
              <a:buNone/>
              <a:defRPr/>
            </a:pPr>
            <a:r>
              <a:rPr lang="en-US" altLang="en-US" b="1">
                <a:solidFill>
                  <a:schemeClr val="hlink"/>
                </a:solidFill>
              </a:rPr>
              <a:t>13- </a:t>
            </a:r>
            <a:r>
              <a:rPr lang="en-US" altLang="en-US" b="1"/>
              <a:t>Prevent nosocomial infection</a:t>
            </a:r>
          </a:p>
          <a:p>
            <a:pPr algn="l" rtl="0" eaLnBrk="1" hangingPunct="1">
              <a:lnSpc>
                <a:spcPct val="80000"/>
              </a:lnSpc>
              <a:buFontTx/>
              <a:buNone/>
              <a:defRPr/>
            </a:pPr>
            <a:r>
              <a:rPr lang="en-US" altLang="en-US" b="1">
                <a:solidFill>
                  <a:schemeClr val="hlink"/>
                </a:solidFill>
              </a:rPr>
              <a:t>14- </a:t>
            </a:r>
            <a:r>
              <a:rPr lang="en-US" altLang="en-US" b="1"/>
              <a:t>Documentation</a:t>
            </a:r>
          </a:p>
          <a:p>
            <a:pPr algn="l" rtl="0" eaLnBrk="1" hangingPunct="1">
              <a:lnSpc>
                <a:spcPct val="80000"/>
              </a:lnSpc>
              <a:buFontTx/>
              <a:buNone/>
              <a:defRPr/>
            </a:pPr>
            <a:r>
              <a:rPr lang="en-US" altLang="en-US" sz="2000" b="1"/>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ltLang="en-US" sz="3200" b="1">
                <a:solidFill>
                  <a:schemeClr val="hlink"/>
                </a:solidFill>
              </a:rPr>
              <a:t>     Noninvasive Bilateral Positive </a:t>
            </a:r>
            <a:br>
              <a:rPr lang="en-US" altLang="en-US" sz="3200" b="1">
                <a:solidFill>
                  <a:schemeClr val="hlink"/>
                </a:solidFill>
              </a:rPr>
            </a:br>
            <a:r>
              <a:rPr lang="en-US" altLang="en-US" sz="3200" b="1">
                <a:solidFill>
                  <a:schemeClr val="hlink"/>
                </a:solidFill>
              </a:rPr>
              <a:t>     Airway Pressure Ventilation (</a:t>
            </a:r>
            <a:r>
              <a:rPr lang="en-US" altLang="en-US" sz="3200" b="1" dirty="0" err="1">
                <a:solidFill>
                  <a:schemeClr val="hlink"/>
                </a:solidFill>
              </a:rPr>
              <a:t>BiPAP</a:t>
            </a:r>
            <a:r>
              <a:rPr lang="en-US" altLang="en-US" sz="3200" b="1" dirty="0">
                <a:solidFill>
                  <a:schemeClr val="hlink"/>
                </a:solidFill>
              </a:rPr>
              <a:t>)</a:t>
            </a:r>
          </a:p>
        </p:txBody>
      </p:sp>
      <p:sp>
        <p:nvSpPr>
          <p:cNvPr id="69635" name="Rectangle 3"/>
          <p:cNvSpPr>
            <a:spLocks noGrp="1" noChangeArrowheads="1"/>
          </p:cNvSpPr>
          <p:nvPr>
            <p:ph type="body" idx="1"/>
          </p:nvPr>
        </p:nvSpPr>
        <p:spPr>
          <a:xfrm>
            <a:off x="457200" y="1752600"/>
            <a:ext cx="8229600" cy="4800600"/>
          </a:xfrm>
          <a:solidFill>
            <a:schemeClr val="bg1"/>
          </a:solidFill>
        </p:spPr>
        <p:txBody>
          <a:bodyPr/>
          <a:lstStyle/>
          <a:p>
            <a:pPr algn="l" rtl="0" eaLnBrk="1" hangingPunct="1">
              <a:lnSpc>
                <a:spcPct val="80000"/>
              </a:lnSpc>
              <a:defRPr/>
            </a:pPr>
            <a:r>
              <a:rPr lang="en-US" sz="2800" b="1">
                <a:ea typeface="+mn-ea"/>
              </a:rPr>
              <a:t>BiPAP is a noninvasive form of mechanical ventilation </a:t>
            </a:r>
            <a:r>
              <a:rPr lang="en-US" sz="2800" b="1">
                <a:solidFill>
                  <a:schemeClr val="hlink"/>
                </a:solidFill>
                <a:ea typeface="+mn-ea"/>
              </a:rPr>
              <a:t>provided by means of a nasal mask or nasal prongs, or a full-face mask.</a:t>
            </a:r>
          </a:p>
          <a:p>
            <a:pPr algn="l" rtl="0" eaLnBrk="1" hangingPunct="1">
              <a:lnSpc>
                <a:spcPct val="80000"/>
              </a:lnSpc>
              <a:defRPr/>
            </a:pPr>
            <a:endParaRPr lang="en-US" sz="2800" b="1">
              <a:solidFill>
                <a:schemeClr val="hlink"/>
              </a:solidFill>
              <a:ea typeface="+mn-ea"/>
            </a:endParaRPr>
          </a:p>
          <a:p>
            <a:pPr algn="l" rtl="0" eaLnBrk="1" hangingPunct="1">
              <a:lnSpc>
                <a:spcPct val="80000"/>
              </a:lnSpc>
              <a:defRPr/>
            </a:pPr>
            <a:r>
              <a:rPr lang="en-US" sz="2800" b="1">
                <a:ea typeface="+mn-ea"/>
              </a:rPr>
              <a:t>The system allows the clinician to select </a:t>
            </a:r>
            <a:r>
              <a:rPr lang="en-US" sz="2800" b="1">
                <a:solidFill>
                  <a:schemeClr val="hlink"/>
                </a:solidFill>
                <a:ea typeface="+mn-ea"/>
              </a:rPr>
              <a:t>two levels of positive-pressure support</a:t>
            </a:r>
            <a:r>
              <a:rPr lang="en-US" sz="2800" b="1">
                <a:ea typeface="+mn-ea"/>
              </a:rPr>
              <a:t>:</a:t>
            </a:r>
          </a:p>
          <a:p>
            <a:pPr algn="l" rtl="0" eaLnBrk="1" hangingPunct="1">
              <a:lnSpc>
                <a:spcPct val="80000"/>
              </a:lnSpc>
              <a:buFontTx/>
              <a:buNone/>
              <a:defRPr/>
            </a:pPr>
            <a:endParaRPr lang="en-US" sz="2800" b="1">
              <a:ea typeface="+mn-ea"/>
            </a:endParaRPr>
          </a:p>
          <a:p>
            <a:pPr algn="l" rtl="0" eaLnBrk="1" hangingPunct="1">
              <a:lnSpc>
                <a:spcPct val="80000"/>
              </a:lnSpc>
              <a:defRPr/>
            </a:pPr>
            <a:r>
              <a:rPr lang="en-US" sz="2800" b="1">
                <a:ea typeface="+mn-ea"/>
              </a:rPr>
              <a:t>An inspiratory pressure support level (referred to as IPAP) </a:t>
            </a:r>
          </a:p>
          <a:p>
            <a:pPr algn="l" rtl="0" eaLnBrk="1" hangingPunct="1">
              <a:lnSpc>
                <a:spcPct val="80000"/>
              </a:lnSpc>
              <a:defRPr/>
            </a:pPr>
            <a:endParaRPr lang="en-US" sz="2800" b="1">
              <a:ea typeface="+mn-ea"/>
            </a:endParaRPr>
          </a:p>
          <a:p>
            <a:pPr algn="l" rtl="0" eaLnBrk="1" hangingPunct="1">
              <a:lnSpc>
                <a:spcPct val="80000"/>
              </a:lnSpc>
              <a:defRPr/>
            </a:pPr>
            <a:r>
              <a:rPr lang="en-US" sz="2800" b="1">
                <a:ea typeface="+mn-ea"/>
              </a:rPr>
              <a:t>An expiratory pressure called EPAP (PEEP/CPAP level). </a:t>
            </a:r>
          </a:p>
          <a:p>
            <a:pPr algn="l" rtl="0" eaLnBrk="1" hangingPunct="1">
              <a:lnSpc>
                <a:spcPct val="80000"/>
              </a:lnSpc>
              <a:defRPr/>
            </a:pPr>
            <a:endParaRPr lang="en-US" sz="2800" b="1">
              <a:solidFill>
                <a:schemeClr val="hlink"/>
              </a:solidFill>
              <a:ea typeface="+mn-ea"/>
            </a:endParaRPr>
          </a:p>
          <a:p>
            <a:pPr algn="l" rtl="0" eaLnBrk="1" hangingPunct="1">
              <a:lnSpc>
                <a:spcPct val="80000"/>
              </a:lnSpc>
              <a:buFontTx/>
              <a:buNone/>
              <a:defRPr/>
            </a:pPr>
            <a:endParaRPr lang="en-US" sz="2800" b="1">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71438" y="412750"/>
            <a:ext cx="8955088" cy="479425"/>
          </a:xfrm>
          <a:prstGeom prst="rect">
            <a:avLst/>
          </a:prstGeom>
          <a:noFill/>
          <a:ln w="9525">
            <a:noFill/>
            <a:miter lim="800000"/>
            <a:headEnd/>
            <a:tailEnd/>
          </a:ln>
        </p:spPr>
        <p:txBody>
          <a:bodyPr wrap="none">
            <a:spAutoFit/>
          </a:bodyPr>
          <a:lstStyle/>
          <a:p>
            <a:pPr marL="228600" indent="-228600" eaLnBrk="1" hangingPunct="1">
              <a:lnSpc>
                <a:spcPct val="90000"/>
              </a:lnSpc>
              <a:spcBef>
                <a:spcPts val="1000"/>
              </a:spcBef>
              <a:buFontTx/>
              <a:buChar char="•"/>
            </a:pPr>
            <a:r>
              <a:rPr lang="en-US" altLang="en-US" sz="2800">
                <a:latin typeface="Calibri" pitchFamily="34" charset="0"/>
              </a:rPr>
              <a:t>Basic terminologies – Respiratory cycle (Ti/Te/PIP/PEEP/Vt)</a:t>
            </a:r>
            <a:endParaRPr lang="en-IN" altLang="en-US" sz="2800">
              <a:latin typeface="Calibri" pitchFamily="34" charset="0"/>
            </a:endParaRPr>
          </a:p>
        </p:txBody>
      </p:sp>
      <p:pic>
        <p:nvPicPr>
          <p:cNvPr id="8195" name="Picture 4"/>
          <p:cNvPicPr>
            <a:picLocks noChangeAspect="1"/>
          </p:cNvPicPr>
          <p:nvPr/>
        </p:nvPicPr>
        <p:blipFill>
          <a:blip r:embed="rId2"/>
          <a:srcRect t="19331" r="36574"/>
          <a:stretch>
            <a:fillRect/>
          </a:stretch>
        </p:blipFill>
        <p:spPr bwMode="auto">
          <a:xfrm>
            <a:off x="533400" y="1225550"/>
            <a:ext cx="7710488" cy="53848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FF00"/>
                </a:solidFill>
                <a:effectLst/>
                <a:latin typeface="Times New Roman" panose="02020603050405020304" pitchFamily="18" charset="0"/>
              </a:rPr>
              <a:t>Criteria for Using of CPAP or BiPAP:</a:t>
            </a:r>
            <a:r>
              <a:rPr lang="en-US" dirty="0">
                <a:solidFill>
                  <a:srgbClr val="000000"/>
                </a:solidFill>
                <a:effectLst/>
                <a:latin typeface="Times New Roman" panose="02020603050405020304" pitchFamily="18" charset="0"/>
              </a:rPr>
              <a:t/>
            </a:r>
            <a:br>
              <a:rPr lang="en-US" dirty="0">
                <a:solidFill>
                  <a:srgbClr val="000000"/>
                </a:solidFill>
                <a:effectLst/>
                <a:latin typeface="Times New Roman" panose="02020603050405020304" pitchFamily="18" charset="0"/>
              </a:rPr>
            </a:br>
            <a:endParaRPr lang="en-IN" dirty="0"/>
          </a:p>
        </p:txBody>
      </p:sp>
      <p:sp>
        <p:nvSpPr>
          <p:cNvPr id="3" name="Content Placeholder 2"/>
          <p:cNvSpPr>
            <a:spLocks noGrp="1"/>
          </p:cNvSpPr>
          <p:nvPr>
            <p:ph idx="1"/>
          </p:nvPr>
        </p:nvSpPr>
        <p:spPr/>
        <p:txBody>
          <a:bodyPr/>
          <a:lstStyle/>
          <a:p>
            <a:pPr algn="l">
              <a:defRPr/>
            </a:pPr>
            <a:r>
              <a:rPr lang="en-US" dirty="0">
                <a:effectLst/>
                <a:latin typeface="Times New Roman" panose="02020603050405020304" pitchFamily="18" charset="0"/>
              </a:rPr>
              <a:t>Patients who are candidates for CPAP or BiPAP should meet the following general criteria:</a:t>
            </a:r>
          </a:p>
          <a:p>
            <a:pPr algn="l">
              <a:buFont typeface="Arial" panose="020B0604020202020204" pitchFamily="34" charset="0"/>
              <a:buChar char="•"/>
              <a:defRPr/>
            </a:pPr>
            <a:r>
              <a:rPr lang="en-US" dirty="0">
                <a:effectLst/>
                <a:latin typeface="Times New Roman" panose="02020603050405020304" pitchFamily="18" charset="0"/>
              </a:rPr>
              <a:t>Awake</a:t>
            </a:r>
          </a:p>
          <a:p>
            <a:pPr algn="l">
              <a:buFont typeface="Arial" panose="020B0604020202020204" pitchFamily="34" charset="0"/>
              <a:buChar char="•"/>
              <a:defRPr/>
            </a:pPr>
            <a:r>
              <a:rPr lang="en-US" dirty="0">
                <a:effectLst/>
                <a:latin typeface="Times New Roman" panose="02020603050405020304" pitchFamily="18" charset="0"/>
              </a:rPr>
              <a:t>Able to follow basic commands</a:t>
            </a:r>
          </a:p>
          <a:p>
            <a:pPr algn="l">
              <a:buFont typeface="Arial" panose="020B0604020202020204" pitchFamily="34" charset="0"/>
              <a:buChar char="•"/>
              <a:defRPr/>
            </a:pPr>
            <a:r>
              <a:rPr lang="en-US" dirty="0">
                <a:effectLst/>
                <a:latin typeface="Times New Roman" panose="02020603050405020304" pitchFamily="18" charset="0"/>
              </a:rPr>
              <a:t>Protect their airway</a:t>
            </a:r>
          </a:p>
          <a:p>
            <a:pPr algn="l">
              <a:buFont typeface="Arial" panose="020B0604020202020204" pitchFamily="34" charset="0"/>
              <a:buChar char="•"/>
              <a:defRPr/>
            </a:pPr>
            <a:r>
              <a:rPr lang="en-US" dirty="0">
                <a:effectLst/>
                <a:latin typeface="Times New Roman" panose="02020603050405020304" pitchFamily="18" charset="0"/>
              </a:rPr>
              <a:t>Not actively vomiting</a:t>
            </a:r>
          </a:p>
          <a:p>
            <a:pPr algn="l">
              <a:buFont typeface="Arial" panose="020B0604020202020204" pitchFamily="34" charset="0"/>
              <a:buChar char="•"/>
              <a:defRPr/>
            </a:pPr>
            <a:r>
              <a:rPr lang="en-US" dirty="0">
                <a:effectLst/>
                <a:latin typeface="Times New Roman" panose="02020603050405020304" pitchFamily="18" charset="0"/>
              </a:rPr>
              <a:t>Not having seizures</a:t>
            </a:r>
          </a:p>
          <a:p>
            <a:pPr>
              <a:defRPr/>
            </a:pP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b="1" dirty="0">
                <a:solidFill>
                  <a:srgbClr val="FFFF00"/>
                </a:solidFill>
                <a:effectLst/>
                <a:latin typeface="Times New Roman" panose="02020603050405020304" pitchFamily="18" charset="0"/>
              </a:rPr>
              <a:t>Initial BiPAP Settings:</a:t>
            </a:r>
            <a:endParaRPr lang="en-IN" dirty="0">
              <a:solidFill>
                <a:srgbClr val="FFFF00"/>
              </a:solidFill>
            </a:endParaRPr>
          </a:p>
        </p:txBody>
      </p:sp>
      <p:sp>
        <p:nvSpPr>
          <p:cNvPr id="56323" name="Content Placeholder 2"/>
          <p:cNvSpPr>
            <a:spLocks noGrp="1" noChangeArrowheads="1"/>
          </p:cNvSpPr>
          <p:nvPr>
            <p:ph idx="1"/>
          </p:nvPr>
        </p:nvSpPr>
        <p:spPr/>
        <p:txBody>
          <a:bodyPr/>
          <a:lstStyle/>
          <a:p>
            <a:pPr algn="l"/>
            <a:r>
              <a:rPr lang="en-US" altLang="en-US" sz="2400" smtClean="0">
                <a:effectLst/>
                <a:latin typeface="Times New Roman" pitchFamily="18" charset="0"/>
              </a:rPr>
              <a:t>Common initial inspiratory positive airway pressure (IPAP) is 10 cm H20 (larger patients may need 15 cm H20)</a:t>
            </a:r>
            <a:br>
              <a:rPr lang="en-US" altLang="en-US" sz="2400" smtClean="0">
                <a:effectLst/>
                <a:latin typeface="Times New Roman" pitchFamily="18" charset="0"/>
              </a:rPr>
            </a:br>
            <a:endParaRPr lang="en-US" altLang="en-US" sz="2400" smtClean="0">
              <a:effectLst/>
              <a:latin typeface="Times New Roman" pitchFamily="18" charset="0"/>
            </a:endParaRPr>
          </a:p>
          <a:p>
            <a:pPr algn="l"/>
            <a:r>
              <a:rPr lang="en-US" altLang="en-US" sz="2400" smtClean="0">
                <a:effectLst/>
                <a:latin typeface="Times New Roman" pitchFamily="18" charset="0"/>
              </a:rPr>
              <a:t>Expiratory positive airway pressure (EPAP) is 5 cm H20</a:t>
            </a:r>
          </a:p>
          <a:p>
            <a:pPr algn="l"/>
            <a:r>
              <a:rPr lang="en-US" altLang="en-US" sz="2400" smtClean="0">
                <a:effectLst/>
                <a:latin typeface="Times New Roman" pitchFamily="18" charset="0"/>
              </a:rPr>
              <a:t>Adjust from there usually by 2-5 cm H20</a:t>
            </a:r>
          </a:p>
          <a:p>
            <a:pPr algn="l"/>
            <a:r>
              <a:rPr lang="en-US" altLang="en-US" sz="2400" smtClean="0">
                <a:effectLst/>
                <a:latin typeface="Times New Roman" pitchFamily="18" charset="0"/>
              </a:rPr>
              <a:t>Rate of 10-12 breaths per minute (can increase rate if needing to get rid of more CO2)</a:t>
            </a:r>
          </a:p>
          <a:p>
            <a:pPr algn="l"/>
            <a:r>
              <a:rPr lang="en-US" altLang="en-US" sz="2400" smtClean="0">
                <a:effectLst/>
                <a:latin typeface="Times New Roman" pitchFamily="18" charset="0"/>
              </a:rPr>
              <a:t>FiO2 initially is set at 100% and then titrated down once stabilized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a:xfrm>
            <a:off x="457200" y="76200"/>
            <a:ext cx="8229600" cy="1155700"/>
          </a:xfrm>
        </p:spPr>
        <p:txBody>
          <a:bodyPr/>
          <a:lstStyle/>
          <a:p>
            <a:r>
              <a:rPr lang="en-US" altLang="en-US" smtClean="0">
                <a:solidFill>
                  <a:srgbClr val="FFFF00"/>
                </a:solidFill>
                <a:effectLst/>
              </a:rPr>
              <a:t>High airway pressure</a:t>
            </a:r>
          </a:p>
        </p:txBody>
      </p:sp>
      <p:sp>
        <p:nvSpPr>
          <p:cNvPr id="57347" name="Content Placeholder 2"/>
          <p:cNvSpPr>
            <a:spLocks noGrp="1" noChangeArrowheads="1"/>
          </p:cNvSpPr>
          <p:nvPr>
            <p:ph idx="1"/>
          </p:nvPr>
        </p:nvSpPr>
        <p:spPr>
          <a:xfrm>
            <a:off x="381000" y="1066800"/>
            <a:ext cx="8229600" cy="4114800"/>
          </a:xfrm>
        </p:spPr>
        <p:txBody>
          <a:bodyPr/>
          <a:lstStyle/>
          <a:p>
            <a:pPr algn="l"/>
            <a:r>
              <a:rPr lang="en-US" altLang="en-US" sz="2400" smtClean="0">
                <a:effectLst/>
              </a:rPr>
              <a:t>- in addition to providing alarm breath should be pressure limited and thus patient will only receive part of the preset tidal volume</a:t>
            </a:r>
            <a:br>
              <a:rPr lang="en-US" altLang="en-US" sz="2400" smtClean="0">
                <a:effectLst/>
              </a:rPr>
            </a:br>
            <a:r>
              <a:rPr lang="en-US" altLang="en-US" sz="2400" smtClean="0">
                <a:effectLst/>
              </a:rPr>
              <a:t>- if pressure limit is repeatedly exceeded patient should be disconnected and manually ventilated while problem diagnosed. Initial steps are to check for ETT blockage and ventilator malfunction. Other factors to consider are airway resistance, pneumothorax, endobronchial intubation</a:t>
            </a:r>
            <a:br>
              <a:rPr lang="en-US" altLang="en-US" sz="2400" smtClean="0">
                <a:effectLst/>
              </a:rPr>
            </a:br>
            <a:r>
              <a:rPr lang="en-US" altLang="en-US" sz="2400" smtClean="0">
                <a:effectLst/>
              </a:rPr>
              <a:t>- causes of high airway pressures include: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457200" y="76200"/>
            <a:ext cx="8229600" cy="1155700"/>
          </a:xfrm>
        </p:spPr>
        <p:txBody>
          <a:bodyPr/>
          <a:lstStyle/>
          <a:p>
            <a:r>
              <a:rPr lang="en-US" altLang="en-US" smtClean="0">
                <a:solidFill>
                  <a:srgbClr val="FFFF00"/>
                </a:solidFill>
                <a:effectLst/>
              </a:rPr>
              <a:t>High airway pressure</a:t>
            </a:r>
          </a:p>
        </p:txBody>
      </p:sp>
      <p:sp>
        <p:nvSpPr>
          <p:cNvPr id="58371" name="Content Placeholder 2"/>
          <p:cNvSpPr>
            <a:spLocks noGrp="1" noChangeArrowheads="1"/>
          </p:cNvSpPr>
          <p:nvPr>
            <p:ph idx="1"/>
          </p:nvPr>
        </p:nvSpPr>
        <p:spPr>
          <a:xfrm>
            <a:off x="381000" y="1066800"/>
            <a:ext cx="8229600" cy="4114800"/>
          </a:xfrm>
        </p:spPr>
        <p:txBody>
          <a:bodyPr/>
          <a:lstStyle/>
          <a:p>
            <a:pPr algn="l"/>
            <a:r>
              <a:rPr lang="en-US" altLang="en-US" sz="2400" smtClean="0">
                <a:effectLst/>
              </a:rPr>
              <a:t>Asynchronous breathing</a:t>
            </a:r>
          </a:p>
          <a:p>
            <a:pPr algn="l"/>
            <a:r>
              <a:rPr lang="en-US" altLang="en-US" sz="2400" smtClean="0">
                <a:effectLst/>
              </a:rPr>
              <a:t>Low compliance (high peak and plateau pressures):</a:t>
            </a:r>
            <a:br>
              <a:rPr lang="en-US" altLang="en-US" sz="2400" smtClean="0">
                <a:effectLst/>
              </a:rPr>
            </a:br>
            <a:r>
              <a:rPr lang="en-US" altLang="en-US" sz="2400" smtClean="0">
                <a:effectLst/>
              </a:rPr>
              <a:t>- endobronchial intubation</a:t>
            </a:r>
            <a:br>
              <a:rPr lang="en-US" altLang="en-US" sz="2400" smtClean="0">
                <a:effectLst/>
              </a:rPr>
            </a:br>
            <a:r>
              <a:rPr lang="en-US" altLang="en-US" sz="2400" smtClean="0">
                <a:effectLst/>
              </a:rPr>
              <a:t>- pulmonary pathology</a:t>
            </a:r>
            <a:br>
              <a:rPr lang="en-US" altLang="en-US" sz="2400" smtClean="0">
                <a:effectLst/>
              </a:rPr>
            </a:br>
            <a:r>
              <a:rPr lang="en-US" altLang="en-US" sz="2400" smtClean="0">
                <a:effectLst/>
              </a:rPr>
              <a:t> </a:t>
            </a:r>
            <a:r>
              <a:rPr lang="en-US" altLang="en-US" sz="2400" smtClean="0">
                <a:effectLst/>
                <a:hlinkClick r:id="rId2"/>
              </a:rPr>
              <a:t>pneumothorax</a:t>
            </a:r>
            <a:r>
              <a:rPr lang="en-US" altLang="en-US" sz="2400" smtClean="0">
                <a:effectLst/>
              </a:rPr>
              <a:t/>
            </a:r>
            <a:br>
              <a:rPr lang="en-US" altLang="en-US" sz="2400" smtClean="0">
                <a:effectLst/>
              </a:rPr>
            </a:br>
            <a:r>
              <a:rPr lang="en-US" altLang="en-US" sz="2400" smtClean="0">
                <a:effectLst/>
              </a:rPr>
              <a:t>- hyperinflation: dynamic, obstructed PEEP valve or expiratory port, excessive PEEP</a:t>
            </a:r>
            <a:br>
              <a:rPr lang="en-US" altLang="en-US" sz="2400" smtClean="0">
                <a:effectLst/>
              </a:rPr>
            </a:br>
            <a:r>
              <a:rPr lang="en-US" altLang="en-US" sz="2400" smtClean="0">
                <a:effectLst/>
              </a:rPr>
              <a:t>- ascites</a:t>
            </a:r>
          </a:p>
          <a:p>
            <a:pPr algn="l"/>
            <a:r>
              <a:rPr lang="en-US" altLang="en-US" sz="2400" smtClean="0">
                <a:effectLst/>
              </a:rPr>
              <a:t>Increased system resistance (high peak pressures only):</a:t>
            </a:r>
            <a:br>
              <a:rPr lang="en-US" altLang="en-US" sz="2400" smtClean="0">
                <a:effectLst/>
              </a:rPr>
            </a:br>
            <a:r>
              <a:rPr lang="en-US" altLang="en-US" sz="2400" smtClean="0">
                <a:effectLst/>
              </a:rPr>
              <a:t>- obstruction to flow in circuit, tracheal tube</a:t>
            </a:r>
            <a:br>
              <a:rPr lang="en-US" altLang="en-US" sz="2400" smtClean="0">
                <a:effectLst/>
              </a:rPr>
            </a:br>
            <a:r>
              <a:rPr lang="en-US" altLang="en-US" sz="2400" smtClean="0">
                <a:effectLst/>
              </a:rPr>
              <a:t>- malplaced ETT</a:t>
            </a:r>
            <a:br>
              <a:rPr lang="en-US" altLang="en-US" sz="2400" smtClean="0">
                <a:effectLst/>
              </a:rPr>
            </a:br>
            <a:r>
              <a:rPr lang="en-US" altLang="en-US" sz="2400" smtClean="0">
                <a:effectLst/>
              </a:rPr>
              <a:t>-bronchospasm</a:t>
            </a:r>
            <a:br>
              <a:rPr lang="en-US" altLang="en-US" sz="2400" smtClean="0">
                <a:effectLst/>
              </a:rPr>
            </a:br>
            <a:r>
              <a:rPr lang="en-US" altLang="en-US" sz="2400" smtClean="0">
                <a:effectLst/>
              </a:rPr>
              <a:t>- aspiration/secretions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457200" y="76200"/>
            <a:ext cx="8229600" cy="1155700"/>
          </a:xfrm>
        </p:spPr>
        <p:txBody>
          <a:bodyPr/>
          <a:lstStyle/>
          <a:p>
            <a:r>
              <a:rPr lang="en-US" altLang="en-US" smtClean="0">
                <a:solidFill>
                  <a:srgbClr val="FFFF00"/>
                </a:solidFill>
                <a:effectLst/>
              </a:rPr>
              <a:t>Tidal volume</a:t>
            </a:r>
          </a:p>
        </p:txBody>
      </p:sp>
      <p:sp>
        <p:nvSpPr>
          <p:cNvPr id="59395" name="Content Placeholder 2"/>
          <p:cNvSpPr>
            <a:spLocks noGrp="1" noChangeArrowheads="1"/>
          </p:cNvSpPr>
          <p:nvPr>
            <p:ph idx="1"/>
          </p:nvPr>
        </p:nvSpPr>
        <p:spPr>
          <a:xfrm>
            <a:off x="381000" y="1447800"/>
            <a:ext cx="8229600" cy="4114800"/>
          </a:xfrm>
        </p:spPr>
        <p:txBody>
          <a:bodyPr/>
          <a:lstStyle/>
          <a:p>
            <a:pPr algn="l"/>
            <a:r>
              <a:rPr lang="en-US" altLang="en-US" smtClean="0">
                <a:effectLst/>
              </a:rPr>
              <a:t>Causes of low tidal volume in pressure preset modes:</a:t>
            </a:r>
          </a:p>
          <a:p>
            <a:pPr algn="l"/>
            <a:r>
              <a:rPr lang="en-US" altLang="en-US" smtClean="0">
                <a:effectLst/>
              </a:rPr>
              <a:t>Asynchronous breathing</a:t>
            </a:r>
          </a:p>
          <a:p>
            <a:pPr algn="l"/>
            <a:r>
              <a:rPr lang="en-US" altLang="en-US" smtClean="0">
                <a:effectLst/>
              </a:rPr>
              <a:t>Decreased compliance</a:t>
            </a:r>
          </a:p>
          <a:p>
            <a:pPr algn="l"/>
            <a:r>
              <a:rPr lang="en-US" altLang="en-US" smtClean="0">
                <a:effectLst/>
              </a:rPr>
              <a:t>Increased system resistance</a:t>
            </a:r>
          </a:p>
          <a:p>
            <a:pPr algn="l"/>
            <a:r>
              <a:rPr lang="en-US" altLang="en-US" smtClean="0">
                <a:effectLst/>
              </a:rPr>
              <a:t>Inadequate preset pressure</a:t>
            </a:r>
          </a:p>
          <a:p>
            <a:pPr algn="l"/>
            <a:r>
              <a:rPr lang="en-US" altLang="en-US" smtClean="0">
                <a:effectLst/>
              </a:rPr>
              <a:t>Gas leak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685800" y="1676400"/>
            <a:ext cx="7772400" cy="2362200"/>
          </a:xfrm>
        </p:spPr>
        <p:txBody>
          <a:bodyPr/>
          <a:lstStyle/>
          <a:p>
            <a:pPr eaLnBrk="1" hangingPunct="1">
              <a:defRPr/>
            </a:pPr>
            <a:r>
              <a:rPr lang="en-US" altLang="en-US" sz="12900" dirty="0">
                <a:solidFill>
                  <a:schemeClr val="hlink"/>
                </a:solidFill>
                <a:latin typeface="Monotype Corsiva" panose="03010101010201010101" pitchFamily="66" charset="0"/>
              </a:rPr>
              <a:t>Thanks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p:cTn id="7" dur="500" fill="hold"/>
                                        <p:tgtEl>
                                          <p:spTgt spid="165890"/>
                                        </p:tgtEl>
                                        <p:attrNameLst>
                                          <p:attrName>ppt_w</p:attrName>
                                        </p:attrNameLst>
                                      </p:cBhvr>
                                      <p:tavLst>
                                        <p:tav tm="0">
                                          <p:val>
                                            <p:fltVal val="0"/>
                                          </p:val>
                                        </p:tav>
                                        <p:tav tm="100000">
                                          <p:val>
                                            <p:strVal val="#ppt_w"/>
                                          </p:val>
                                        </p:tav>
                                      </p:tavLst>
                                    </p:anim>
                                    <p:anim calcmode="lin" valueType="num">
                                      <p:cBhvr>
                                        <p:cTn id="8" dur="500" fill="hold"/>
                                        <p:tgtEl>
                                          <p:spTgt spid="1658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3600" b="1">
                <a:solidFill>
                  <a:schemeClr val="hlink"/>
                </a:solidFill>
              </a:rPr>
              <a:t>Criteria for institution of ventilatory support:</a:t>
            </a:r>
          </a:p>
        </p:txBody>
      </p:sp>
      <p:graphicFrame>
        <p:nvGraphicFramePr>
          <p:cNvPr id="7212" name="Group 44"/>
          <p:cNvGraphicFramePr>
            <a:graphicFrameLocks noGrp="1"/>
          </p:cNvGraphicFramePr>
          <p:nvPr>
            <p:ph idx="1"/>
          </p:nvPr>
        </p:nvGraphicFramePr>
        <p:xfrm>
          <a:off x="457200" y="1828800"/>
          <a:ext cx="8229600" cy="4659392"/>
        </p:xfrm>
        <a:graphic>
          <a:graphicData uri="http://schemas.openxmlformats.org/drawingml/2006/table">
            <a:tbl>
              <a:tblPr rtl="1"/>
              <a:tblGrid>
                <a:gridCol w="1981200"/>
                <a:gridCol w="2667000"/>
                <a:gridCol w="3581400"/>
              </a:tblGrid>
              <a:tr h="971360">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Normal range </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Ventilation indicated </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Parameters </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87953">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15-20,20-25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6-8</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65-75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75-100</a:t>
                      </a:r>
                      <a:r>
                        <a:rPr kumimoji="0" lang="en-US" altLang="en-US" sz="28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a:t>
                      </a:r>
                    </a:p>
                  </a:txBody>
                  <a:tcPr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&gt;10- 15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&lt; 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&lt; 15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&lt;-20</a:t>
                      </a:r>
                      <a:r>
                        <a:rPr kumimoji="0" lang="en-US" altLang="en-US" sz="2000" b="0"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a:t>
                      </a:r>
                    </a:p>
                  </a:txBody>
                  <a:tcPr marT="45696" marB="456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sng"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A- Pulmonary function </a:t>
                      </a:r>
                    </a:p>
                    <a:p>
                      <a:pPr marL="0" marR="0" lvl="0" indent="0" algn="l"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a:t>
                      </a:r>
                      <a:r>
                        <a:rPr kumimoji="0" lang="en-US" altLang="en-US" sz="2000" b="1" i="0" u="sng"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studies:</a:t>
                      </a:r>
                      <a:endParaRPr kumimoji="0" lang="en-US" altLang="en-US" sz="2000" b="1" i="0" u="none"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Respiratory rate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(breaths/min).</a:t>
                      </a: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Tidal volume (ml/kg</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body </a:t>
                      </a:r>
                      <a:r>
                        <a:rPr kumimoji="0" lang="en-US" altLang="en-US" sz="2000" b="1" i="0" u="none" strike="noStrike" cap="none" normalizeH="0" baseline="0" dirty="0" err="1">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wt</a:t>
                      </a: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Vital capacity (ml/kg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body </a:t>
                      </a:r>
                      <a:r>
                        <a:rPr kumimoji="0" lang="en-US" altLang="en-US" sz="2000" b="1" i="0" u="none" strike="noStrike" cap="none" normalizeH="0" baseline="0" dirty="0" err="1">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wt</a:t>
                      </a: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Maximum Inspiratory</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Force (cm HO</a:t>
                      </a:r>
                      <a:r>
                        <a:rPr kumimoji="0" lang="en-US" altLang="en-US" sz="2000" b="1" i="0" u="none" strike="noStrike" cap="none" normalizeH="0" baseline="-25000" dirty="0">
                          <a:ln>
                            <a:noFill/>
                          </a:ln>
                          <a:solidFill>
                            <a:schemeClr val="tx1"/>
                          </a:solidFill>
                          <a:effectLst/>
                          <a:latin typeface="Tahoma" panose="020B0604030504040204" pitchFamily="34" charset="0"/>
                          <a:ea typeface="MS PGothic" panose="020B0600070205080204" pitchFamily="34" charset="-128"/>
                          <a:cs typeface="Arial" panose="020B0604020202020204" pitchFamily="34" charset="0"/>
                        </a:rPr>
                        <a:t>2</a:t>
                      </a:r>
                      <a:r>
                        <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a:t>
                      </a:r>
                    </a:p>
                  </a:txBody>
                  <a:tcPr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1" name="Rectangle 19"/>
          <p:cNvSpPr>
            <a:spLocks noGrp="1" noChangeArrowheads="1"/>
          </p:cNvSpPr>
          <p:nvPr>
            <p:ph type="title"/>
          </p:nvPr>
        </p:nvSpPr>
        <p:spPr>
          <a:xfrm>
            <a:off x="457200" y="-152400"/>
            <a:ext cx="8229600" cy="1384300"/>
          </a:xfrm>
        </p:spPr>
        <p:txBody>
          <a:bodyPr/>
          <a:lstStyle/>
          <a:p>
            <a:pPr eaLnBrk="1" hangingPunct="1">
              <a:defRPr/>
            </a:pPr>
            <a:r>
              <a:rPr lang="en-US" altLang="en-US" sz="4000" b="1" dirty="0">
                <a:solidFill>
                  <a:schemeClr val="hlink"/>
                </a:solidFill>
              </a:rPr>
              <a:t>Criteria for institution of </a:t>
            </a:r>
            <a:r>
              <a:rPr lang="en-US" altLang="en-US" sz="4000" b="1" dirty="0" err="1">
                <a:solidFill>
                  <a:schemeClr val="hlink"/>
                </a:solidFill>
              </a:rPr>
              <a:t>ventilatory</a:t>
            </a:r>
            <a:r>
              <a:rPr lang="en-US" altLang="en-US" sz="4000" b="1" dirty="0">
                <a:solidFill>
                  <a:schemeClr val="hlink"/>
                </a:solidFill>
              </a:rPr>
              <a:t> support:</a:t>
            </a:r>
          </a:p>
        </p:txBody>
      </p:sp>
      <p:graphicFrame>
        <p:nvGraphicFramePr>
          <p:cNvPr id="18502" name="Group 70"/>
          <p:cNvGraphicFramePr>
            <a:graphicFrameLocks noGrp="1"/>
          </p:cNvGraphicFramePr>
          <p:nvPr>
            <p:ph idx="1"/>
          </p:nvPr>
        </p:nvGraphicFramePr>
        <p:xfrm>
          <a:off x="504825" y="1447800"/>
          <a:ext cx="8153400" cy="5321300"/>
        </p:xfrm>
        <a:graphic>
          <a:graphicData uri="http://schemas.openxmlformats.org/drawingml/2006/table">
            <a:tbl>
              <a:tblPr rtl="1"/>
              <a:tblGrid>
                <a:gridCol w="1987550"/>
                <a:gridCol w="2565788"/>
                <a:gridCol w="3600062"/>
              </a:tblGrid>
              <a:tr h="1426304">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Normal range</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800" b="1" i="0" u="none" strike="noStrike" cap="none" normalizeH="0" baseline="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Ventilation indicated</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8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Parameters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94996">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7.35-7.45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75-100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35-45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&gt;500 </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&lt; 7.25</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&lt;60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&gt;50</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&lt;100</a:t>
                      </a:r>
                      <a:b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br>
                      <a:endPar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hlink"/>
                        </a:buClr>
                        <a:buSzPct val="80000"/>
                        <a:buFont typeface="Wingdings" panose="05000000000000000000"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sng"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B- Arterial blood</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altLang="en-US" sz="2400" b="1" i="0" u="none"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a:t>
                      </a:r>
                      <a:r>
                        <a:rPr kumimoji="0" lang="en-US" altLang="en-US" sz="2400" b="1" i="0" u="sng"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Gases</a:t>
                      </a:r>
                    </a:p>
                    <a:p>
                      <a:pPr marL="0" marR="0" lvl="0" indent="0" algn="ctr" defTabSz="914400" rtl="1" eaLnBrk="1" fontAlgn="base" latinLnBrk="0" hangingPunct="1">
                        <a:lnSpc>
                          <a:spcPct val="100000"/>
                        </a:lnSpc>
                        <a:spcBef>
                          <a:spcPct val="20000"/>
                        </a:spcBef>
                        <a:spcAft>
                          <a:spcPct val="0"/>
                        </a:spcAft>
                        <a:buClr>
                          <a:schemeClr val="hlink"/>
                        </a:buClr>
                        <a:buSzPct val="120000"/>
                        <a:buFontTx/>
                        <a:buNone/>
                        <a:tabLst/>
                      </a:pPr>
                      <a:endParaRPr kumimoji="0" lang="en-US" altLang="en-US" sz="2400" b="1" i="0" u="sng" strike="noStrike" cap="none" normalizeH="0" baseline="0" dirty="0">
                        <a:ln>
                          <a:noFill/>
                        </a:ln>
                        <a:solidFill>
                          <a:schemeClr val="hlink"/>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PH</a:t>
                      </a: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PaO</a:t>
                      </a:r>
                      <a:r>
                        <a:rPr kumimoji="0" lang="en-US" altLang="en-US" sz="2400" b="1" i="0" u="none" strike="noStrike" cap="none" normalizeH="0" baseline="-25000" dirty="0">
                          <a:ln>
                            <a:noFill/>
                          </a:ln>
                          <a:solidFill>
                            <a:schemeClr val="tx1"/>
                          </a:solidFill>
                          <a:effectLst/>
                          <a:latin typeface="Tahoma" panose="020B0604030504040204" pitchFamily="34" charset="0"/>
                          <a:ea typeface="MS PGothic" panose="020B0600070205080204" pitchFamily="34" charset="-128"/>
                          <a:cs typeface="Arial" panose="020B0604020202020204" pitchFamily="34" charset="0"/>
                        </a:rPr>
                        <a:t>2</a:t>
                      </a: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(mmHg)</a:t>
                      </a: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PaCO</a:t>
                      </a:r>
                      <a:r>
                        <a:rPr kumimoji="0" lang="en-US" altLang="en-US" sz="2400" b="1" i="0" u="none" strike="noStrike" cap="none" normalizeH="0" baseline="-25000" dirty="0">
                          <a:ln>
                            <a:noFill/>
                          </a:ln>
                          <a:solidFill>
                            <a:schemeClr val="tx1"/>
                          </a:solidFill>
                          <a:effectLst/>
                          <a:latin typeface="Tahoma" panose="020B0604030504040204" pitchFamily="34" charset="0"/>
                          <a:ea typeface="MS PGothic" panose="020B0600070205080204" pitchFamily="34" charset="-128"/>
                          <a:cs typeface="Arial" panose="020B0604020202020204" pitchFamily="34" charset="0"/>
                        </a:rPr>
                        <a:t>2</a:t>
                      </a: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 (mmHg)</a:t>
                      </a:r>
                    </a:p>
                    <a:p>
                      <a:pPr marL="0" marR="0" lvl="0" indent="0" algn="l" defTabSz="914400" rtl="0" eaLnBrk="1" fontAlgn="base" latinLnBrk="0" hangingPunct="1">
                        <a:lnSpc>
                          <a:spcPct val="100000"/>
                        </a:lnSpc>
                        <a:spcBef>
                          <a:spcPct val="20000"/>
                        </a:spcBef>
                        <a:spcAft>
                          <a:spcPct val="0"/>
                        </a:spcAft>
                        <a:buClr>
                          <a:schemeClr val="hlink"/>
                        </a:buClr>
                        <a:buSzPct val="120000"/>
                        <a:buFontTx/>
                        <a:buChar char="•"/>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Tahoma" panose="020B0604030504040204" pitchFamily="34" charset="0"/>
                          <a:ea typeface="MS PGothic" panose="020B0600070205080204" pitchFamily="34" charset="-128"/>
                          <a:cs typeface="Arial" panose="020B0604020202020204" pitchFamily="34" charset="0"/>
                        </a:rPr>
                        <a:t>PaO2/FiO2</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en-US" sz="4000" b="1">
                <a:solidFill>
                  <a:schemeClr val="hlink"/>
                </a:solidFill>
              </a:rPr>
              <a:t>Types of Mechanical ventilators:</a:t>
            </a:r>
          </a:p>
        </p:txBody>
      </p:sp>
      <p:sp>
        <p:nvSpPr>
          <p:cNvPr id="8195" name="Rectangle 3"/>
          <p:cNvSpPr>
            <a:spLocks noGrp="1" noChangeArrowheads="1"/>
          </p:cNvSpPr>
          <p:nvPr>
            <p:ph type="body" idx="1"/>
          </p:nvPr>
        </p:nvSpPr>
        <p:spPr>
          <a:xfrm>
            <a:off x="457200" y="2209800"/>
            <a:ext cx="8229600" cy="3810000"/>
          </a:xfrm>
          <a:solidFill>
            <a:schemeClr val="bg1"/>
          </a:solidFill>
        </p:spPr>
        <p:txBody>
          <a:bodyPr/>
          <a:lstStyle/>
          <a:p>
            <a:pPr algn="l" rtl="0" eaLnBrk="1" hangingPunct="1">
              <a:lnSpc>
                <a:spcPct val="90000"/>
              </a:lnSpc>
              <a:defRPr/>
            </a:pPr>
            <a:r>
              <a:rPr lang="en-US" altLang="en-US" b="1"/>
              <a:t>Negative-pressure ventilators </a:t>
            </a:r>
          </a:p>
          <a:p>
            <a:pPr algn="l" rtl="0" eaLnBrk="1" hangingPunct="1">
              <a:lnSpc>
                <a:spcPct val="90000"/>
              </a:lnSpc>
              <a:defRPr/>
            </a:pPr>
            <a:endParaRPr lang="en-US" altLang="en-US" b="1"/>
          </a:p>
          <a:p>
            <a:pPr algn="l" rtl="0" eaLnBrk="1" hangingPunct="1">
              <a:lnSpc>
                <a:spcPct val="90000"/>
              </a:lnSpc>
              <a:defRPr/>
            </a:pPr>
            <a:r>
              <a:rPr lang="en-US" altLang="en-US" b="1"/>
              <a:t>Positive-pressure ventilators.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tLang="en-US" sz="4000" b="1">
                <a:solidFill>
                  <a:schemeClr val="hlink"/>
                </a:solidFill>
              </a:rPr>
              <a:t>Positive-pressure ventilators</a:t>
            </a:r>
          </a:p>
        </p:txBody>
      </p:sp>
      <p:sp>
        <p:nvSpPr>
          <p:cNvPr id="16387" name="Rectangle 3"/>
          <p:cNvSpPr>
            <a:spLocks noGrp="1" noChangeArrowheads="1"/>
          </p:cNvSpPr>
          <p:nvPr>
            <p:ph type="body" idx="1"/>
          </p:nvPr>
        </p:nvSpPr>
        <p:spPr>
          <a:solidFill>
            <a:schemeClr val="bg1"/>
          </a:solidFill>
        </p:spPr>
        <p:txBody>
          <a:bodyPr/>
          <a:lstStyle/>
          <a:p>
            <a:pPr algn="l" rtl="0" eaLnBrk="1" hangingPunct="1">
              <a:defRPr/>
            </a:pPr>
            <a:endParaRPr lang="en-US" b="1" dirty="0">
              <a:ea typeface="+mn-ea"/>
            </a:endParaRPr>
          </a:p>
          <a:p>
            <a:pPr algn="l" rtl="0" eaLnBrk="1" hangingPunct="1">
              <a:defRPr/>
            </a:pPr>
            <a:r>
              <a:rPr lang="en-US" b="1" dirty="0">
                <a:ea typeface="+mn-ea"/>
              </a:rPr>
              <a:t>Positive-pressure ventilators deliver gas to the patient under positive-pressure, during the inspiratory phase.</a:t>
            </a:r>
          </a:p>
          <a:p>
            <a:pPr eaLnBrk="1" hangingPunct="1">
              <a:defRPr/>
            </a:pPr>
            <a:endParaRPr lang="en-US" dirty="0">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981</TotalTime>
  <Words>2133</Words>
  <Application>Microsoft Office PowerPoint</Application>
  <PresentationFormat>On-screen Show (4:3)</PresentationFormat>
  <Paragraphs>375</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Tahoma</vt:lpstr>
      <vt:lpstr>MS PGothic</vt:lpstr>
      <vt:lpstr>Arial</vt:lpstr>
      <vt:lpstr>Wingdings</vt:lpstr>
      <vt:lpstr>Calibri</vt:lpstr>
      <vt:lpstr>Times New Roman</vt:lpstr>
      <vt:lpstr>Wingdings 3</vt:lpstr>
      <vt:lpstr>Monotype Corsiva</vt:lpstr>
      <vt:lpstr>Ocean</vt:lpstr>
      <vt:lpstr>MECHNICAL VENTILATION</vt:lpstr>
      <vt:lpstr>Slide 2</vt:lpstr>
      <vt:lpstr>Indications and Goals  for Ventilation</vt:lpstr>
      <vt:lpstr>Slide 4</vt:lpstr>
      <vt:lpstr>Slide 5</vt:lpstr>
      <vt:lpstr>Criteria for institution of ventilatory support:</vt:lpstr>
      <vt:lpstr>Criteria for institution of ventilatory support:</vt:lpstr>
      <vt:lpstr>Types of Mechanical ventilators:</vt:lpstr>
      <vt:lpstr>Positive-pressure ventilators</vt:lpstr>
      <vt:lpstr>Types of Positive-Pressure Ventilators</vt:lpstr>
      <vt:lpstr>1- Volume Ventilators</vt:lpstr>
      <vt:lpstr>Slide 12</vt:lpstr>
      <vt:lpstr>2- Pressure Ventilators</vt:lpstr>
      <vt:lpstr>Slide 14</vt:lpstr>
      <vt:lpstr>3- High-Frequency Ventilators</vt:lpstr>
      <vt:lpstr>Slide 16</vt:lpstr>
      <vt:lpstr>Slide 17</vt:lpstr>
      <vt:lpstr>Ventilator mode </vt:lpstr>
      <vt:lpstr>Modes of Mechanical Ventilation</vt:lpstr>
      <vt:lpstr>A- Volume Modes</vt:lpstr>
      <vt:lpstr>1- Assist Control Mode A/C</vt:lpstr>
      <vt:lpstr>Slide 22</vt:lpstr>
      <vt:lpstr>Slide 23</vt:lpstr>
      <vt:lpstr>Slide 24</vt:lpstr>
      <vt:lpstr>2- Synchronized Intermittent       Mandatory Ventilation (SIMV)</vt:lpstr>
      <vt:lpstr>Slide 26</vt:lpstr>
      <vt:lpstr>Slide 27</vt:lpstr>
      <vt:lpstr>Slide 28</vt:lpstr>
      <vt:lpstr>B- Pressure Modes</vt:lpstr>
      <vt:lpstr>Slide 30</vt:lpstr>
      <vt:lpstr>4- Continuous Positive Airway       Pressure (CPAP)</vt:lpstr>
      <vt:lpstr>5- Positive end expiratory      pressure (PEEP) </vt:lpstr>
      <vt:lpstr>Uses of CPAP &amp; PEEP</vt:lpstr>
      <vt:lpstr>Common Ventilator Settings  parameters/ controls</vt:lpstr>
      <vt:lpstr>● Fraction of inspired oxygen (FIO2)</vt:lpstr>
      <vt:lpstr>Slide 36</vt:lpstr>
      <vt:lpstr>● Tidal Volume (VT)</vt:lpstr>
      <vt:lpstr>● Peak Flow/ Flow Rate</vt:lpstr>
      <vt:lpstr>● Respiratory Rate/ Breath    Rate / Frequency ( F)</vt:lpstr>
      <vt:lpstr>Slide 40</vt:lpstr>
      <vt:lpstr>● Minute Volume  (VE)</vt:lpstr>
      <vt:lpstr>● I:E  Ratio  (Inspiration to    Expiration Ratio):-</vt:lpstr>
      <vt:lpstr>● Sensitivity(trigger Sensitivity)</vt:lpstr>
      <vt:lpstr>Ensuring humidification and thermoregulation</vt:lpstr>
      <vt:lpstr>Complications  of Mechanical Ventilation:-</vt:lpstr>
      <vt:lpstr>Nursing care of patients on mechanical ventilation</vt:lpstr>
      <vt:lpstr>Nursing Interventions</vt:lpstr>
      <vt:lpstr>Nursing Interventions</vt:lpstr>
      <vt:lpstr>     Noninvasive Bilateral Positive       Airway Pressure Ventilation (BiPAP)</vt:lpstr>
      <vt:lpstr>Criteria for Using of CPAP or BiPAP: </vt:lpstr>
      <vt:lpstr>Initial BiPAP Settings:</vt:lpstr>
      <vt:lpstr>High airway pressure</vt:lpstr>
      <vt:lpstr>High airway pressure</vt:lpstr>
      <vt:lpstr>Tidal volume</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VENTILATION</dc:title>
  <dc:creator>MAHMOUD AWAIDA</dc:creator>
  <cp:lastModifiedBy>Admin</cp:lastModifiedBy>
  <cp:revision>143</cp:revision>
  <dcterms:created xsi:type="dcterms:W3CDTF">2007-07-10T19:39:12Z</dcterms:created>
  <dcterms:modified xsi:type="dcterms:W3CDTF">2021-10-18T12:01:12Z</dcterms:modified>
</cp:coreProperties>
</file>